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4" r:id="rId5"/>
    <p:sldId id="263" r:id="rId6"/>
    <p:sldId id="262" r:id="rId7"/>
    <p:sldId id="261" r:id="rId8"/>
    <p:sldId id="259" r:id="rId9"/>
    <p:sldId id="269" r:id="rId10"/>
    <p:sldId id="271" r:id="rId11"/>
    <p:sldId id="260" r:id="rId12"/>
    <p:sldId id="265" r:id="rId13"/>
    <p:sldId id="266" r:id="rId1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122B4A"/>
    <a:srgbClr val="CCECFF"/>
    <a:srgbClr val="001236"/>
  </p:clrMru>
</p:presentationPr>
</file>

<file path=ppt/tableStyles.xml><?xml version="1.0" encoding="utf-8"?>
<a:tblStyleLst xmlns:a="http://schemas.openxmlformats.org/drawingml/2006/main" def="{5C22544A-7EE6-4342-B048-85BDC9FD1C3A}"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005EA3-5DB5-410B-A2D1-111D17594FDD}" type="datetimeFigureOut">
              <a:rPr lang="en-US"/>
              <a:pPr>
                <a:defRPr/>
              </a:pPr>
              <a:t>7/2/2013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550446-82CE-4270-8762-37ABE2D1D8C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E7AE16-F9DE-431F-99D7-FB7E75A59FE0}" type="datetimeFigureOut">
              <a:rPr lang="en-US"/>
              <a:pPr>
                <a:defRPr/>
              </a:pPr>
              <a:t>7/2/2013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A4FE86-B56C-4653-AD0E-EACB9B7597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F4B4DA-D47C-4823-940D-6FFD26F4C423}" type="datetimeFigureOut">
              <a:rPr lang="en-US"/>
              <a:pPr>
                <a:defRPr/>
              </a:pPr>
              <a:t>7/2/2013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334BC1-C558-4DBC-8D01-B1F16DFB9C3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0F863A-53A3-4B7B-BA7B-0AA89C7B7712}" type="datetimeFigureOut">
              <a:rPr lang="en-US"/>
              <a:pPr>
                <a:defRPr/>
              </a:pPr>
              <a:t>7/2/2013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FCBBE5-245B-4579-BFCC-AA85CC9156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C6124F-0DBF-41FB-B6BE-3390768837D2}" type="datetimeFigureOut">
              <a:rPr lang="en-US"/>
              <a:pPr>
                <a:defRPr/>
              </a:pPr>
              <a:t>7/2/2013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1C7606-F6B4-4B60-A8D8-7792868B67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3CB1BE-824B-4953-9D50-869A0C932843}" type="datetimeFigureOut">
              <a:rPr lang="en-US"/>
              <a:pPr>
                <a:defRPr/>
              </a:pPr>
              <a:t>7/2/2013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360BA6-4857-4CDE-8B90-EF448343F21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B76479-3097-403C-B5A2-2D4A811C3BE6}" type="datetimeFigureOut">
              <a:rPr lang="en-US"/>
              <a:pPr>
                <a:defRPr/>
              </a:pPr>
              <a:t>7/2/2013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67A3DA-2BA3-4CF2-933D-9822CB9A08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07F479-1045-4553-8C1C-C515C9738ACD}" type="datetimeFigureOut">
              <a:rPr lang="en-US"/>
              <a:pPr>
                <a:defRPr/>
              </a:pPr>
              <a:t>7/2/2013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99D803-832A-44EF-91E6-CA342CD08A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1E0CA8-9421-4A22-86B6-D0B694BA59AD}" type="datetimeFigureOut">
              <a:rPr lang="en-US"/>
              <a:pPr>
                <a:defRPr/>
              </a:pPr>
              <a:t>7/2/2013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A355DD-394F-4D5A-B4E7-E540DF3F95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FB29C1-EFBD-4998-848E-BCAA2D860283}" type="datetimeFigureOut">
              <a:rPr lang="en-US"/>
              <a:pPr>
                <a:defRPr/>
              </a:pPr>
              <a:t>7/2/2013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0A4E32-36B1-4F61-8861-F73D0BB0EB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8C6070-7547-49A1-A3A0-7A5210899EC1}" type="datetimeFigureOut">
              <a:rPr lang="en-US"/>
              <a:pPr>
                <a:defRPr/>
              </a:pPr>
              <a:t>7/2/2013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2DF6E4-BCCB-4972-9A15-F974300C79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8E11380-64FD-49A8-A190-0D3B5C0B6380}" type="datetimeFigureOut">
              <a:rPr lang="en-US"/>
              <a:pPr>
                <a:defRPr/>
              </a:pPr>
              <a:t>7/2/2013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7322B5A-53EB-4149-857B-807DB8B3B0D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3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00400" y="5562600"/>
            <a:ext cx="2743200" cy="563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9" name="Straight Connector 8"/>
          <p:cNvCxnSpPr/>
          <p:nvPr/>
        </p:nvCxnSpPr>
        <p:spPr>
          <a:xfrm>
            <a:off x="-42863" y="6734175"/>
            <a:ext cx="9220201" cy="0"/>
          </a:xfrm>
          <a:prstGeom prst="line">
            <a:avLst/>
          </a:prstGeom>
          <a:ln w="244475">
            <a:solidFill>
              <a:srgbClr val="122B4A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0" name="Title 1"/>
          <p:cNvSpPr txBox="1">
            <a:spLocks/>
          </p:cNvSpPr>
          <p:nvPr/>
        </p:nvSpPr>
        <p:spPr bwMode="auto">
          <a:xfrm>
            <a:off x="457200" y="220980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dirty="0" smtClean="0">
                <a:solidFill>
                  <a:schemeClr val="tx2">
                    <a:lumMod val="75000"/>
                  </a:schemeClr>
                </a:solidFill>
                <a:latin typeface="Bernard MT Condensed" pitchFamily="18" charset="0"/>
                <a:cs typeface="+mn-cs"/>
              </a:rPr>
              <a:t>A Decade and a Half of Islamic Finance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dirty="0" smtClean="0">
                <a:solidFill>
                  <a:schemeClr val="tx2">
                    <a:lumMod val="75000"/>
                  </a:schemeClr>
                </a:solidFill>
                <a:latin typeface="Bernard MT Condensed" pitchFamily="18" charset="0"/>
                <a:cs typeface="+mn-cs"/>
              </a:rPr>
              <a:t>in Sri Lanka</a:t>
            </a:r>
          </a:p>
        </p:txBody>
      </p:sp>
      <p:sp>
        <p:nvSpPr>
          <p:cNvPr id="11" name="Title 1"/>
          <p:cNvSpPr txBox="1">
            <a:spLocks/>
          </p:cNvSpPr>
          <p:nvPr/>
        </p:nvSpPr>
        <p:spPr bwMode="auto">
          <a:xfrm>
            <a:off x="-42863" y="4267200"/>
            <a:ext cx="9144001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 err="1" smtClean="0">
                <a:solidFill>
                  <a:schemeClr val="tx2">
                    <a:lumMod val="75000"/>
                  </a:schemeClr>
                </a:solidFill>
                <a:latin typeface="+mj-lt"/>
                <a:cs typeface="+mn-cs"/>
              </a:rPr>
              <a:t>Ishrat</a:t>
            </a:r>
            <a:r>
              <a:rPr lang="en-US" sz="2000" b="1" dirty="0" smtClean="0">
                <a:solidFill>
                  <a:schemeClr val="tx2">
                    <a:lumMod val="75000"/>
                  </a:schemeClr>
                </a:solidFill>
                <a:latin typeface="+mj-lt"/>
                <a:cs typeface="+mn-cs"/>
              </a:rPr>
              <a:t> </a:t>
            </a:r>
            <a:r>
              <a:rPr lang="en-US" sz="2000" b="1" dirty="0" err="1" smtClean="0">
                <a:solidFill>
                  <a:schemeClr val="tx2">
                    <a:lumMod val="75000"/>
                  </a:schemeClr>
                </a:solidFill>
                <a:latin typeface="+mj-lt"/>
                <a:cs typeface="+mn-cs"/>
              </a:rPr>
              <a:t>Rauff</a:t>
            </a:r>
            <a:r>
              <a:rPr lang="en-US" sz="2000" b="1" dirty="0" smtClean="0">
                <a:solidFill>
                  <a:schemeClr val="tx2">
                    <a:lumMod val="75000"/>
                  </a:schemeClr>
                </a:solidFill>
                <a:latin typeface="+mj-lt"/>
                <a:cs typeface="+mn-cs"/>
              </a:rPr>
              <a:t>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 smtClean="0">
                <a:solidFill>
                  <a:schemeClr val="tx2">
                    <a:lumMod val="75000"/>
                  </a:schemeClr>
                </a:solidFill>
                <a:latin typeface="+mj-lt"/>
                <a:cs typeface="+mn-cs"/>
              </a:rPr>
              <a:t>Managing Director – Adl Capital Limited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3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48400" y="100013"/>
            <a:ext cx="2743200" cy="561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0" y="485775"/>
            <a:ext cx="8229600" cy="685800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fontAlgn="auto">
              <a:spcAft>
                <a:spcPts val="0"/>
              </a:spcAft>
              <a:defRPr/>
            </a:pPr>
            <a:r>
              <a:rPr lang="en-US" sz="2500" b="1" dirty="0" smtClean="0">
                <a:solidFill>
                  <a:schemeClr val="tx2">
                    <a:lumMod val="75000"/>
                  </a:schemeClr>
                </a:solidFill>
                <a:ea typeface="+mn-ea"/>
                <a:cs typeface="+mn-cs"/>
              </a:rPr>
              <a:t>“Looking Ahead”</a:t>
            </a:r>
            <a:endParaRPr lang="en-US" sz="2500" b="1" dirty="0">
              <a:solidFill>
                <a:schemeClr val="tx2">
                  <a:lumMod val="75000"/>
                </a:schemeClr>
              </a:solidFill>
              <a:ea typeface="+mn-ea"/>
              <a:cs typeface="+mn-cs"/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228600" y="1295400"/>
            <a:ext cx="8610600" cy="4525963"/>
          </a:xfrm>
          <a:prstGeom prst="rect">
            <a:avLst/>
          </a:prstGeom>
        </p:spPr>
        <p:txBody>
          <a:bodyPr/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fontAlgn="auto">
              <a:lnSpc>
                <a:spcPct val="90000"/>
              </a:lnSpc>
              <a:spcAft>
                <a:spcPts val="0"/>
              </a:spcAft>
              <a:defRPr/>
            </a:pPr>
            <a:endParaRPr lang="en-GB" sz="2000" dirty="0" smtClean="0">
              <a:solidFill>
                <a:schemeClr val="tx2">
                  <a:lumMod val="75000"/>
                </a:schemeClr>
              </a:solidFill>
            </a:endParaRPr>
          </a:p>
          <a:p>
            <a:pPr algn="just" fontAlgn="auto">
              <a:lnSpc>
                <a:spcPct val="90000"/>
              </a:lnSpc>
              <a:spcAft>
                <a:spcPts val="0"/>
              </a:spcAft>
              <a:defRPr/>
            </a:pPr>
            <a:r>
              <a:rPr lang="en-GB" sz="2400" dirty="0" smtClean="0">
                <a:solidFill>
                  <a:schemeClr val="tx2">
                    <a:lumMod val="75000"/>
                  </a:schemeClr>
                </a:solidFill>
              </a:rPr>
              <a:t>New Demography's</a:t>
            </a:r>
          </a:p>
          <a:p>
            <a:pPr marL="800100" lvl="1" indent="-342900" algn="just" fontAlgn="auto">
              <a:lnSpc>
                <a:spcPct val="90000"/>
              </a:lnSpc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GB" sz="2400" dirty="0" smtClean="0">
                <a:solidFill>
                  <a:schemeClr val="tx2">
                    <a:lumMod val="75000"/>
                  </a:schemeClr>
                </a:solidFill>
              </a:rPr>
              <a:t>Northern and Eastern Sri Lanka</a:t>
            </a:r>
          </a:p>
          <a:p>
            <a:pPr marL="800100" lvl="1" indent="-342900" algn="just" fontAlgn="auto">
              <a:lnSpc>
                <a:spcPct val="90000"/>
              </a:lnSpc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GB" sz="2400" dirty="0" smtClean="0">
                <a:solidFill>
                  <a:schemeClr val="tx2">
                    <a:lumMod val="75000"/>
                  </a:schemeClr>
                </a:solidFill>
              </a:rPr>
              <a:t>New entrants to the industry with the requisite experience could expand of reach of Micro Finance to enable more lower-income groups to avail themselves of Islamic Finance – “Reaching Out” to the poor and ultra poor.</a:t>
            </a:r>
          </a:p>
          <a:p>
            <a:pPr marL="800100" lvl="1" indent="-342900" algn="just" fontAlgn="auto">
              <a:lnSpc>
                <a:spcPct val="90000"/>
              </a:lnSpc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GB" sz="2400" dirty="0" smtClean="0">
                <a:solidFill>
                  <a:schemeClr val="tx2">
                    <a:lumMod val="75000"/>
                  </a:schemeClr>
                </a:solidFill>
              </a:rPr>
              <a:t>Emphasis on retail market segments, including Minors and Youth.</a:t>
            </a:r>
          </a:p>
        </p:txBody>
      </p:sp>
      <p:grpSp>
        <p:nvGrpSpPr>
          <p:cNvPr id="11269" name="Group 6"/>
          <p:cNvGrpSpPr>
            <a:grpSpLocks/>
          </p:cNvGrpSpPr>
          <p:nvPr/>
        </p:nvGrpSpPr>
        <p:grpSpPr bwMode="auto">
          <a:xfrm>
            <a:off x="0" y="1019175"/>
            <a:ext cx="9144000" cy="47625"/>
            <a:chOff x="0" y="1019628"/>
            <a:chExt cx="9144000" cy="47172"/>
          </a:xfrm>
        </p:grpSpPr>
        <p:cxnSp>
          <p:nvCxnSpPr>
            <p:cNvPr id="9" name="Straight Connector 8"/>
            <p:cNvCxnSpPr/>
            <p:nvPr/>
          </p:nvCxnSpPr>
          <p:spPr>
            <a:xfrm>
              <a:off x="0" y="1019628"/>
              <a:ext cx="6858000" cy="0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>
              <a:off x="0" y="1066800"/>
              <a:ext cx="9144000" cy="0"/>
            </a:xfrm>
            <a:prstGeom prst="line">
              <a:avLst/>
            </a:prstGeom>
            <a:ln w="9525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cxnSp>
        <p:nvCxnSpPr>
          <p:cNvPr id="11" name="Straight Connector 10"/>
          <p:cNvCxnSpPr/>
          <p:nvPr/>
        </p:nvCxnSpPr>
        <p:spPr>
          <a:xfrm>
            <a:off x="-42863" y="6734175"/>
            <a:ext cx="9220201" cy="0"/>
          </a:xfrm>
          <a:prstGeom prst="line">
            <a:avLst/>
          </a:prstGeom>
          <a:ln w="244475">
            <a:solidFill>
              <a:srgbClr val="122B4A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3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48400" y="100013"/>
            <a:ext cx="2743200" cy="561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-14288" y="474663"/>
            <a:ext cx="8229601" cy="685800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fontAlgn="auto">
              <a:spcAft>
                <a:spcPts val="0"/>
              </a:spcAft>
              <a:defRPr/>
            </a:pPr>
            <a:r>
              <a:rPr lang="en-US" sz="2500" b="1" dirty="0" smtClean="0">
                <a:solidFill>
                  <a:schemeClr val="tx2">
                    <a:lumMod val="75000"/>
                  </a:schemeClr>
                </a:solidFill>
                <a:ea typeface="+mn-ea"/>
                <a:cs typeface="+mn-cs"/>
              </a:rPr>
              <a:t>Needs of the Industry</a:t>
            </a:r>
            <a:endParaRPr lang="en-US" sz="2500" b="1" dirty="0">
              <a:solidFill>
                <a:schemeClr val="tx2">
                  <a:lumMod val="75000"/>
                </a:schemeClr>
              </a:solidFill>
              <a:ea typeface="+mn-ea"/>
              <a:cs typeface="+mn-cs"/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228600" y="1143000"/>
            <a:ext cx="8763000" cy="4876800"/>
          </a:xfrm>
          <a:prstGeom prst="rect">
            <a:avLst/>
          </a:prstGeom>
        </p:spPr>
        <p:txBody>
          <a:bodyPr/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just" fontAlgn="auto">
              <a:lnSpc>
                <a:spcPct val="150000"/>
              </a:lnSpc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GB" sz="2400" dirty="0">
                <a:solidFill>
                  <a:schemeClr val="tx2">
                    <a:lumMod val="75000"/>
                  </a:schemeClr>
                </a:solidFill>
              </a:rPr>
              <a:t>Awareness campaign to all </a:t>
            </a:r>
            <a:r>
              <a:rPr lang="en-GB" sz="2400" dirty="0" smtClean="0">
                <a:solidFill>
                  <a:schemeClr val="tx2">
                    <a:lumMod val="75000"/>
                  </a:schemeClr>
                </a:solidFill>
              </a:rPr>
              <a:t>stakeholders – </a:t>
            </a:r>
            <a:r>
              <a:rPr lang="en-GB" sz="2400" dirty="0">
                <a:solidFill>
                  <a:schemeClr val="tx2">
                    <a:lumMod val="75000"/>
                  </a:schemeClr>
                </a:solidFill>
              </a:rPr>
              <a:t>Regulators, Legislators </a:t>
            </a:r>
          </a:p>
          <a:p>
            <a:pPr marL="342900" indent="-342900" algn="just" fontAlgn="auto">
              <a:lnSpc>
                <a:spcPct val="150000"/>
              </a:lnSpc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GB" sz="2400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>Amendments to the legislation to permit </a:t>
            </a:r>
            <a:r>
              <a:rPr lang="en-GB" sz="2400" dirty="0" err="1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>Sukuks</a:t>
            </a:r>
            <a:endParaRPr lang="en-GB" sz="2400" dirty="0" smtClean="0">
              <a:solidFill>
                <a:schemeClr val="tx2">
                  <a:lumMod val="75000"/>
                </a:schemeClr>
              </a:solidFill>
              <a:latin typeface="+mj-lt"/>
            </a:endParaRPr>
          </a:p>
          <a:p>
            <a:pPr marL="342900" indent="-342900" algn="just" fontAlgn="auto">
              <a:lnSpc>
                <a:spcPct val="150000"/>
              </a:lnSpc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GB" sz="2400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>Introduction of Treasury Bills / Bonds</a:t>
            </a:r>
          </a:p>
          <a:p>
            <a:pPr marL="342900" indent="-342900" algn="just" fontAlgn="auto">
              <a:lnSpc>
                <a:spcPct val="150000"/>
              </a:lnSpc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GB" sz="2400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>Standardisation, without compromising on individuality of organisations</a:t>
            </a:r>
          </a:p>
          <a:p>
            <a:pPr marL="342900" indent="-342900" algn="just" fontAlgn="auto">
              <a:lnSpc>
                <a:spcPct val="150000"/>
              </a:lnSpc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GB" sz="2400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>New product development</a:t>
            </a:r>
          </a:p>
          <a:p>
            <a:pPr marL="342900" indent="-342900" algn="just" fontAlgn="auto">
              <a:lnSpc>
                <a:spcPct val="150000"/>
              </a:lnSpc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GB" sz="2400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>Create co-operation within local industry, also extending to the South Asian region</a:t>
            </a:r>
          </a:p>
        </p:txBody>
      </p:sp>
      <p:grpSp>
        <p:nvGrpSpPr>
          <p:cNvPr id="12293" name="Group 6"/>
          <p:cNvGrpSpPr>
            <a:grpSpLocks/>
          </p:cNvGrpSpPr>
          <p:nvPr/>
        </p:nvGrpSpPr>
        <p:grpSpPr bwMode="auto">
          <a:xfrm>
            <a:off x="0" y="1019175"/>
            <a:ext cx="9144000" cy="47625"/>
            <a:chOff x="0" y="1019628"/>
            <a:chExt cx="9144000" cy="47172"/>
          </a:xfrm>
        </p:grpSpPr>
        <p:cxnSp>
          <p:nvCxnSpPr>
            <p:cNvPr id="9" name="Straight Connector 8"/>
            <p:cNvCxnSpPr/>
            <p:nvPr/>
          </p:nvCxnSpPr>
          <p:spPr>
            <a:xfrm>
              <a:off x="0" y="1019628"/>
              <a:ext cx="6858000" cy="0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>
              <a:off x="0" y="1066800"/>
              <a:ext cx="9144000" cy="0"/>
            </a:xfrm>
            <a:prstGeom prst="line">
              <a:avLst/>
            </a:prstGeom>
            <a:ln w="9525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cxnSp>
        <p:nvCxnSpPr>
          <p:cNvPr id="11" name="Straight Connector 10"/>
          <p:cNvCxnSpPr/>
          <p:nvPr/>
        </p:nvCxnSpPr>
        <p:spPr>
          <a:xfrm>
            <a:off x="-42863" y="6734175"/>
            <a:ext cx="9220201" cy="0"/>
          </a:xfrm>
          <a:prstGeom prst="line">
            <a:avLst/>
          </a:prstGeom>
          <a:ln w="244475">
            <a:solidFill>
              <a:srgbClr val="122B4A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3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48400" y="100013"/>
            <a:ext cx="2743200" cy="561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0" y="471488"/>
            <a:ext cx="8229600" cy="685800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fontAlgn="auto">
              <a:spcAft>
                <a:spcPts val="0"/>
              </a:spcAft>
              <a:defRPr/>
            </a:pPr>
            <a:r>
              <a:rPr lang="en-US" sz="2500" b="1" dirty="0" smtClean="0">
                <a:solidFill>
                  <a:schemeClr val="tx2">
                    <a:lumMod val="75000"/>
                  </a:schemeClr>
                </a:solidFill>
                <a:ea typeface="+mn-ea"/>
                <a:cs typeface="+mn-cs"/>
              </a:rPr>
              <a:t>The Opportunity</a:t>
            </a:r>
            <a:endParaRPr lang="en-US" sz="2500" b="1" dirty="0">
              <a:solidFill>
                <a:schemeClr val="tx2">
                  <a:lumMod val="75000"/>
                </a:schemeClr>
              </a:solidFill>
              <a:ea typeface="+mn-ea"/>
              <a:cs typeface="+mn-cs"/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131763" y="1095375"/>
            <a:ext cx="8686800" cy="3781425"/>
          </a:xfrm>
          <a:prstGeom prst="rect">
            <a:avLst/>
          </a:prstGeom>
        </p:spPr>
        <p:txBody>
          <a:bodyPr/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just" fontAlgn="auto">
              <a:lnSpc>
                <a:spcPct val="150000"/>
              </a:lnSpc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GB" sz="2400" dirty="0" smtClean="0">
                <a:solidFill>
                  <a:schemeClr val="tx2">
                    <a:lumMod val="75000"/>
                  </a:schemeClr>
                </a:solidFill>
              </a:rPr>
              <a:t>A fertile market with many demography’s yet to be tapped</a:t>
            </a:r>
          </a:p>
          <a:p>
            <a:pPr marL="342900" indent="-342900" algn="just" fontAlgn="auto">
              <a:lnSpc>
                <a:spcPct val="150000"/>
              </a:lnSpc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GB" sz="2400" dirty="0" smtClean="0">
                <a:solidFill>
                  <a:schemeClr val="tx2">
                    <a:lumMod val="75000"/>
                  </a:schemeClr>
                </a:solidFill>
              </a:rPr>
              <a:t>Sri Lanka’s opportunity to act as a hub for IBF in the region (South Asia)</a:t>
            </a:r>
          </a:p>
          <a:p>
            <a:pPr marL="342900" indent="-342900" algn="just" fontAlgn="auto">
              <a:lnSpc>
                <a:spcPct val="150000"/>
              </a:lnSpc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GB" sz="2400" dirty="0" smtClean="0">
                <a:solidFill>
                  <a:schemeClr val="tx2">
                    <a:lumMod val="75000"/>
                  </a:schemeClr>
                </a:solidFill>
              </a:rPr>
              <a:t>Cross-border opportunities </a:t>
            </a:r>
          </a:p>
          <a:p>
            <a:pPr marL="342900" indent="-342900" algn="just" fontAlgn="auto">
              <a:lnSpc>
                <a:spcPct val="150000"/>
              </a:lnSpc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GB" sz="2400" dirty="0" smtClean="0">
                <a:solidFill>
                  <a:schemeClr val="tx2">
                    <a:lumMod val="75000"/>
                  </a:schemeClr>
                </a:solidFill>
              </a:rPr>
              <a:t>Selling Sri Lanka’s growth story – The Wonder of Asia</a:t>
            </a:r>
          </a:p>
          <a:p>
            <a:pPr marL="342900" indent="-342900" algn="just" fontAlgn="auto">
              <a:lnSpc>
                <a:spcPct val="150000"/>
              </a:lnSpc>
              <a:spcAft>
                <a:spcPts val="0"/>
              </a:spcAft>
              <a:buFont typeface="Wingdings" pitchFamily="2" charset="2"/>
              <a:buChar char="§"/>
              <a:defRPr/>
            </a:pPr>
            <a:endParaRPr lang="en-GB" sz="2400" dirty="0">
              <a:solidFill>
                <a:schemeClr val="tx2">
                  <a:lumMod val="75000"/>
                </a:schemeClr>
              </a:solidFill>
            </a:endParaRPr>
          </a:p>
        </p:txBody>
      </p:sp>
      <p:grpSp>
        <p:nvGrpSpPr>
          <p:cNvPr id="13317" name="Group 6"/>
          <p:cNvGrpSpPr>
            <a:grpSpLocks/>
          </p:cNvGrpSpPr>
          <p:nvPr/>
        </p:nvGrpSpPr>
        <p:grpSpPr bwMode="auto">
          <a:xfrm>
            <a:off x="0" y="1019175"/>
            <a:ext cx="9144000" cy="47625"/>
            <a:chOff x="0" y="1019628"/>
            <a:chExt cx="9144000" cy="47172"/>
          </a:xfrm>
        </p:grpSpPr>
        <p:cxnSp>
          <p:nvCxnSpPr>
            <p:cNvPr id="9" name="Straight Connector 8"/>
            <p:cNvCxnSpPr/>
            <p:nvPr/>
          </p:nvCxnSpPr>
          <p:spPr>
            <a:xfrm>
              <a:off x="0" y="1019628"/>
              <a:ext cx="6858000" cy="0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>
              <a:off x="0" y="1066800"/>
              <a:ext cx="9144000" cy="0"/>
            </a:xfrm>
            <a:prstGeom prst="line">
              <a:avLst/>
            </a:prstGeom>
            <a:ln w="9525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cxnSp>
        <p:nvCxnSpPr>
          <p:cNvPr id="11" name="Straight Connector 10"/>
          <p:cNvCxnSpPr/>
          <p:nvPr/>
        </p:nvCxnSpPr>
        <p:spPr>
          <a:xfrm>
            <a:off x="-42863" y="6734175"/>
            <a:ext cx="9220201" cy="0"/>
          </a:xfrm>
          <a:prstGeom prst="line">
            <a:avLst/>
          </a:prstGeom>
          <a:ln w="244475">
            <a:solidFill>
              <a:srgbClr val="122B4A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3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49950" y="304800"/>
            <a:ext cx="2743200" cy="563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3" name="Straight Connector 12"/>
          <p:cNvCxnSpPr/>
          <p:nvPr/>
        </p:nvCxnSpPr>
        <p:spPr>
          <a:xfrm>
            <a:off x="-42863" y="6734175"/>
            <a:ext cx="9220201" cy="0"/>
          </a:xfrm>
          <a:prstGeom prst="line">
            <a:avLst/>
          </a:prstGeom>
          <a:ln w="244475">
            <a:solidFill>
              <a:srgbClr val="122B4A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1974850" y="4724400"/>
            <a:ext cx="5194300" cy="92392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tx2">
                    <a:lumMod val="75000"/>
                  </a:schemeClr>
                </a:solidFill>
                <a:latin typeface="+mn-lt"/>
                <a:cs typeface="+mn-cs"/>
              </a:rPr>
              <a:t>82 2/1,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  <a:latin typeface="+mn-lt"/>
                <a:cs typeface="+mn-cs"/>
              </a:rPr>
              <a:t>Bauddhaloka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  <a:latin typeface="+mn-lt"/>
                <a:cs typeface="+mn-cs"/>
              </a:rPr>
              <a:t>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  <a:latin typeface="+mn-lt"/>
                <a:cs typeface="+mn-cs"/>
              </a:rPr>
              <a:t>Mawatha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  <a:latin typeface="+mn-lt"/>
                <a:cs typeface="+mn-cs"/>
              </a:rPr>
              <a:t>, Colombo 4, Sri Lanka.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tx2">
                    <a:lumMod val="75000"/>
                  </a:schemeClr>
                </a:solidFill>
                <a:latin typeface="+mn-lt"/>
                <a:cs typeface="+mn-cs"/>
              </a:rPr>
              <a:t>+(94) 117 39 4270/8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tx2">
                    <a:lumMod val="75000"/>
                  </a:schemeClr>
                </a:solidFill>
                <a:latin typeface="+mn-lt"/>
                <a:cs typeface="+mn-cs"/>
              </a:rPr>
              <a:t>www.adlcapital.com  </a:t>
            </a:r>
          </a:p>
        </p:txBody>
      </p:sp>
      <p:sp>
        <p:nvSpPr>
          <p:cNvPr id="14341" name="Title 2"/>
          <p:cNvSpPr>
            <a:spLocks noGrp="1"/>
          </p:cNvSpPr>
          <p:nvPr>
            <p:ph type="title"/>
          </p:nvPr>
        </p:nvSpPr>
        <p:spPr>
          <a:xfrm>
            <a:off x="457200" y="1905000"/>
            <a:ext cx="8229600" cy="1143000"/>
          </a:xfrm>
        </p:spPr>
        <p:txBody>
          <a:bodyPr/>
          <a:lstStyle/>
          <a:p>
            <a:pPr eaLnBrk="1" hangingPunct="1"/>
            <a:r>
              <a:rPr lang="en-US" smtClean="0"/>
              <a:t>Thank You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3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48400" y="100013"/>
            <a:ext cx="2743200" cy="561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5" name="Content Placeholder 4"/>
          <p:cNvGraphicFramePr>
            <a:graphicFrameLocks/>
          </p:cNvGraphicFramePr>
          <p:nvPr/>
        </p:nvGraphicFramePr>
        <p:xfrm>
          <a:off x="228600" y="1295400"/>
          <a:ext cx="8458200" cy="5029200"/>
        </p:xfrm>
        <a:graphic>
          <a:graphicData uri="http://schemas.openxmlformats.org/drawingml/2006/table">
            <a:tbl>
              <a:tblPr>
                <a:effectLst/>
                <a:tableStyleId>{ED083AE6-46FA-4A59-8FB0-9F97EB10719F}</a:tableStyleId>
              </a:tblPr>
              <a:tblGrid>
                <a:gridCol w="647700"/>
                <a:gridCol w="7810500"/>
              </a:tblGrid>
              <a:tr h="322081">
                <a:tc>
                  <a:txBody>
                    <a:bodyPr/>
                    <a:lstStyle/>
                    <a:p>
                      <a:pPr algn="just"/>
                      <a:r>
                        <a:rPr lang="en-GB" sz="1800" kern="1200" dirty="0" smtClean="0">
                          <a:effectLst/>
                        </a:rPr>
                        <a:t>1997</a:t>
                      </a:r>
                      <a:endParaRPr lang="en-US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kern="1200" dirty="0" smtClean="0">
                          <a:effectLst/>
                        </a:rPr>
                        <a:t>First fully-fledged Islamic Financial Institution was incorporated  (Amana)</a:t>
                      </a:r>
                      <a:endParaRPr lang="en-US" b="0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22081">
                <a:tc>
                  <a:txBody>
                    <a:bodyPr/>
                    <a:lstStyle/>
                    <a:p>
                      <a:pPr algn="just"/>
                      <a:r>
                        <a:rPr lang="en-US" dirty="0" smtClean="0"/>
                        <a:t>2003</a:t>
                      </a:r>
                      <a:endParaRPr lang="en-US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dirty="0" smtClean="0"/>
                        <a:t>License granted</a:t>
                      </a:r>
                      <a:r>
                        <a:rPr lang="en-US" baseline="0" dirty="0" smtClean="0"/>
                        <a:t> to Amana Takaful Ltd.</a:t>
                      </a:r>
                      <a:endParaRPr lang="en-US" b="0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22081">
                <a:tc>
                  <a:txBody>
                    <a:bodyPr/>
                    <a:lstStyle/>
                    <a:p>
                      <a:pPr algn="just"/>
                      <a:r>
                        <a:rPr lang="en-GB" sz="1800" kern="1200" dirty="0" smtClean="0">
                          <a:effectLst/>
                        </a:rPr>
                        <a:t>2005</a:t>
                      </a:r>
                      <a:endParaRPr lang="en-US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GB" sz="1800" kern="1200" dirty="0" smtClean="0">
                          <a:effectLst/>
                        </a:rPr>
                        <a:t>Amendments to Banking Act, recognising Islamic Banking</a:t>
                      </a:r>
                      <a:endParaRPr lang="en-US" b="0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22081">
                <a:tc>
                  <a:txBody>
                    <a:bodyPr/>
                    <a:lstStyle/>
                    <a:p>
                      <a:pPr algn="just"/>
                      <a:r>
                        <a:rPr lang="en-GB" sz="1800" kern="1200" dirty="0" smtClean="0">
                          <a:effectLst/>
                        </a:rPr>
                        <a:t>2006</a:t>
                      </a:r>
                      <a:endParaRPr lang="en-US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GB" sz="1800" kern="1200" dirty="0" smtClean="0">
                          <a:effectLst/>
                        </a:rPr>
                        <a:t>Launch of Islamic Index to track Shariah-friendly stocks </a:t>
                      </a:r>
                      <a:endParaRPr lang="en-US" b="0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22081">
                <a:tc>
                  <a:txBody>
                    <a:bodyPr/>
                    <a:lstStyle/>
                    <a:p>
                      <a:pPr algn="just"/>
                      <a:r>
                        <a:rPr lang="en-GB" sz="1800" kern="1200" dirty="0" smtClean="0">
                          <a:effectLst/>
                        </a:rPr>
                        <a:t>2006</a:t>
                      </a:r>
                      <a:endParaRPr lang="en-US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dirty="0" smtClean="0"/>
                        <a:t>MCB Bank Ltd becomes first</a:t>
                      </a:r>
                      <a:r>
                        <a:rPr lang="en-US" baseline="0" dirty="0" smtClean="0"/>
                        <a:t> licensed commercial bank to offer Islamic Banking under a dedicated Islamic Banking Unit</a:t>
                      </a:r>
                      <a:endParaRPr lang="en-US" b="0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22081">
                <a:tc>
                  <a:txBody>
                    <a:bodyPr/>
                    <a:lstStyle/>
                    <a:p>
                      <a:pPr algn="just"/>
                      <a:r>
                        <a:rPr lang="en-GB" sz="1800" kern="1200" dirty="0" smtClean="0">
                          <a:effectLst/>
                        </a:rPr>
                        <a:t>2007</a:t>
                      </a:r>
                      <a:endParaRPr lang="en-US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GB" sz="1800" kern="1200" dirty="0" smtClean="0">
                          <a:effectLst/>
                        </a:rPr>
                        <a:t>Launch of first Islamic Equity Fund </a:t>
                      </a:r>
                      <a:endParaRPr lang="en-US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22081">
                <a:tc>
                  <a:txBody>
                    <a:bodyPr/>
                    <a:lstStyle/>
                    <a:p>
                      <a:pPr algn="just"/>
                      <a:r>
                        <a:rPr lang="en-GB" sz="1800" kern="1200" dirty="0" smtClean="0">
                          <a:effectLst/>
                        </a:rPr>
                        <a:t>2008</a:t>
                      </a:r>
                      <a:endParaRPr lang="en-US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GB" sz="1800" kern="1200" dirty="0" smtClean="0">
                          <a:effectLst/>
                        </a:rPr>
                        <a:t>First Provisional Banking License granted to Amana Investments</a:t>
                      </a:r>
                      <a:r>
                        <a:rPr lang="en-GB" sz="1800" kern="1200" baseline="0" dirty="0" smtClean="0">
                          <a:effectLst/>
                        </a:rPr>
                        <a:t> </a:t>
                      </a:r>
                      <a:r>
                        <a:rPr lang="en-GB" sz="1800" kern="1200" dirty="0" smtClean="0">
                          <a:effectLst/>
                        </a:rPr>
                        <a:t>Ltd.</a:t>
                      </a:r>
                      <a:endParaRPr lang="en-US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22081">
                <a:tc>
                  <a:txBody>
                    <a:bodyPr/>
                    <a:lstStyle/>
                    <a:p>
                      <a:pPr algn="just"/>
                      <a:r>
                        <a:rPr lang="en-GB" sz="1800" kern="1200" dirty="0" smtClean="0">
                          <a:effectLst/>
                        </a:rPr>
                        <a:t>2009</a:t>
                      </a:r>
                      <a:endParaRPr lang="en-US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GB" sz="1800" kern="1200" dirty="0" smtClean="0">
                          <a:effectLst/>
                        </a:rPr>
                        <a:t>Bank of Ceylon launches Islamic Banking Unit</a:t>
                      </a:r>
                      <a:endParaRPr lang="en-US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22081">
                <a:tc>
                  <a:txBody>
                    <a:bodyPr/>
                    <a:lstStyle/>
                    <a:p>
                      <a:pPr algn="just"/>
                      <a:r>
                        <a:rPr lang="en-GB" sz="1800" kern="1200" dirty="0" smtClean="0">
                          <a:effectLst/>
                        </a:rPr>
                        <a:t>2011</a:t>
                      </a:r>
                      <a:endParaRPr lang="en-US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GB" sz="1800" kern="1200" dirty="0" smtClean="0">
                          <a:effectLst/>
                        </a:rPr>
                        <a:t>Commercial Banking Licence granted to Amana Bank Ltd. </a:t>
                      </a:r>
                      <a:endParaRPr lang="en-US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22081">
                <a:tc>
                  <a:txBody>
                    <a:bodyPr/>
                    <a:lstStyle/>
                    <a:p>
                      <a:pPr algn="just"/>
                      <a:r>
                        <a:rPr lang="en-US" dirty="0" smtClean="0"/>
                        <a:t>2011</a:t>
                      </a:r>
                      <a:endParaRPr lang="en-US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dirty="0" smtClean="0"/>
                        <a:t>Sri Lanka’s first ever Open-Ended</a:t>
                      </a:r>
                      <a:r>
                        <a:rPr lang="en-US" baseline="0" dirty="0" smtClean="0"/>
                        <a:t> Shariah Compliant Mutual Fund launched</a:t>
                      </a:r>
                      <a:endParaRPr lang="en-US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22081">
                <a:tc>
                  <a:txBody>
                    <a:bodyPr/>
                    <a:lstStyle/>
                    <a:p>
                      <a:pPr algn="just"/>
                      <a:r>
                        <a:rPr lang="en-US" dirty="0" smtClean="0"/>
                        <a:t>2011</a:t>
                      </a:r>
                      <a:endParaRPr lang="en-US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dirty="0" smtClean="0"/>
                        <a:t>Tax</a:t>
                      </a:r>
                      <a:r>
                        <a:rPr lang="en-US" baseline="0" dirty="0" smtClean="0"/>
                        <a:t> Amendments to accommodate Islamic Finance</a:t>
                      </a:r>
                      <a:endParaRPr lang="en-US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22081">
                <a:tc>
                  <a:txBody>
                    <a:bodyPr/>
                    <a:lstStyle/>
                    <a:p>
                      <a:pPr marL="0" algn="just" defTabSz="914400" rtl="0" eaLnBrk="1" latinLnBrk="0" hangingPunct="1"/>
                      <a:r>
                        <a:rPr lang="en-US" sz="1800" kern="1200" dirty="0" smtClean="0"/>
                        <a:t>2013</a:t>
                      </a:r>
                      <a:endParaRPr lang="en-US" sz="1800" kern="1200" dirty="0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/>
                      <a:r>
                        <a:rPr lang="en-US" sz="1800" kern="1200" dirty="0" smtClean="0"/>
                        <a:t>Launch of</a:t>
                      </a:r>
                      <a:r>
                        <a:rPr lang="en-US" sz="1800" kern="1200" baseline="0" dirty="0" smtClean="0"/>
                        <a:t> Sharia Compliant Balanced Fund</a:t>
                      </a:r>
                      <a:endParaRPr lang="en-US" sz="1800" kern="1200" dirty="0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22081">
                <a:tc>
                  <a:txBody>
                    <a:bodyPr/>
                    <a:lstStyle/>
                    <a:p>
                      <a:pPr marL="0" algn="just" defTabSz="914400" rtl="0" eaLnBrk="1" latinLnBrk="0" hangingPunct="1"/>
                      <a:r>
                        <a:rPr lang="en-US" sz="1800" kern="1200" dirty="0" smtClean="0"/>
                        <a:t>2013</a:t>
                      </a:r>
                      <a:endParaRPr lang="en-US" sz="1800" kern="1200" dirty="0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/>
                      <a:r>
                        <a:rPr lang="en-US" sz="1800" kern="1200" dirty="0" smtClean="0"/>
                        <a:t>Launch of first</a:t>
                      </a:r>
                      <a:r>
                        <a:rPr lang="en-US" sz="1800" kern="1200" baseline="0" dirty="0" smtClean="0"/>
                        <a:t> Islamic Money Market Fund</a:t>
                      </a:r>
                      <a:endParaRPr lang="en-US" sz="1800" kern="1200" dirty="0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6" name="Title 1"/>
          <p:cNvSpPr txBox="1">
            <a:spLocks/>
          </p:cNvSpPr>
          <p:nvPr/>
        </p:nvSpPr>
        <p:spPr bwMode="auto">
          <a:xfrm>
            <a:off x="0" y="22860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500" b="1" dirty="0" smtClean="0">
                <a:solidFill>
                  <a:schemeClr val="tx2">
                    <a:lumMod val="75000"/>
                  </a:schemeClr>
                </a:solidFill>
                <a:latin typeface="+mj-lt"/>
                <a:cs typeface="+mn-cs"/>
              </a:rPr>
              <a:t>Key Milestones in the IBF Industry in Sri Lanka</a:t>
            </a:r>
          </a:p>
        </p:txBody>
      </p:sp>
      <p:grpSp>
        <p:nvGrpSpPr>
          <p:cNvPr id="3119" name="Group 9"/>
          <p:cNvGrpSpPr>
            <a:grpSpLocks/>
          </p:cNvGrpSpPr>
          <p:nvPr/>
        </p:nvGrpSpPr>
        <p:grpSpPr bwMode="auto">
          <a:xfrm>
            <a:off x="0" y="1019175"/>
            <a:ext cx="9144000" cy="47625"/>
            <a:chOff x="0" y="1019628"/>
            <a:chExt cx="9144000" cy="47172"/>
          </a:xfrm>
        </p:grpSpPr>
        <p:cxnSp>
          <p:nvCxnSpPr>
            <p:cNvPr id="3" name="Straight Connector 2"/>
            <p:cNvCxnSpPr/>
            <p:nvPr/>
          </p:nvCxnSpPr>
          <p:spPr>
            <a:xfrm>
              <a:off x="0" y="1019628"/>
              <a:ext cx="6858000" cy="0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0" y="1066800"/>
              <a:ext cx="9144000" cy="0"/>
            </a:xfrm>
            <a:prstGeom prst="line">
              <a:avLst/>
            </a:prstGeom>
            <a:ln w="9525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cxnSp>
        <p:nvCxnSpPr>
          <p:cNvPr id="12" name="Straight Connector 11"/>
          <p:cNvCxnSpPr/>
          <p:nvPr/>
        </p:nvCxnSpPr>
        <p:spPr>
          <a:xfrm>
            <a:off x="-42863" y="6734175"/>
            <a:ext cx="9220201" cy="0"/>
          </a:xfrm>
          <a:prstGeom prst="line">
            <a:avLst/>
          </a:prstGeom>
          <a:ln w="244475">
            <a:solidFill>
              <a:srgbClr val="122B4A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3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48400" y="100013"/>
            <a:ext cx="2743200" cy="561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22"/>
          <p:cNvSpPr txBox="1">
            <a:spLocks noChangeArrowheads="1"/>
          </p:cNvSpPr>
          <p:nvPr/>
        </p:nvSpPr>
        <p:spPr>
          <a:xfrm>
            <a:off x="-17463" y="471488"/>
            <a:ext cx="7042151" cy="685800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fontAlgn="auto">
              <a:spcAft>
                <a:spcPts val="0"/>
              </a:spcAft>
              <a:defRPr/>
            </a:pPr>
            <a:r>
              <a:rPr lang="en-US" sz="2500" b="1" dirty="0" smtClean="0">
                <a:solidFill>
                  <a:schemeClr val="tx2">
                    <a:lumMod val="75000"/>
                  </a:schemeClr>
                </a:solidFill>
              </a:rPr>
              <a:t>Market Players</a:t>
            </a:r>
            <a:endParaRPr lang="en-US" sz="25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0" y="1371600"/>
            <a:ext cx="8775700" cy="160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 eaLnBrk="1" hangingPunct="1">
              <a:defRPr/>
            </a:pPr>
            <a:r>
              <a:rPr lang="en-US" sz="1800" dirty="0">
                <a:solidFill>
                  <a:schemeClr val="tx2">
                    <a:lumMod val="75000"/>
                  </a:schemeClr>
                </a:solidFill>
                <a:latin typeface="+mj-lt"/>
              </a:rPr>
              <a:t>Banking windows</a:t>
            </a:r>
          </a:p>
          <a:p>
            <a:pPr lvl="1" eaLnBrk="1" hangingPunct="1">
              <a:defRPr/>
            </a:pPr>
            <a:r>
              <a:rPr lang="en-US" sz="1800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>Independent Finance units</a:t>
            </a:r>
          </a:p>
          <a:p>
            <a:pPr lvl="1" eaLnBrk="1" hangingPunct="1">
              <a:defRPr/>
            </a:pPr>
            <a:r>
              <a:rPr lang="en-US" sz="1800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>Fully Fledged Institutions</a:t>
            </a:r>
          </a:p>
          <a:p>
            <a:pPr lvl="1" eaLnBrk="1" hangingPunct="1">
              <a:defRPr/>
            </a:pPr>
            <a:endParaRPr lang="en-US" sz="2400" dirty="0" smtClean="0">
              <a:solidFill>
                <a:schemeClr val="tx2">
                  <a:lumMod val="75000"/>
                </a:schemeClr>
              </a:solidFill>
              <a:latin typeface="+mj-lt"/>
            </a:endParaRPr>
          </a:p>
          <a:p>
            <a:pPr eaLnBrk="1" hangingPunct="1">
              <a:defRPr/>
            </a:pPr>
            <a:endParaRPr lang="en-US" dirty="0" smtClean="0">
              <a:solidFill>
                <a:schemeClr val="tx2">
                  <a:lumMod val="75000"/>
                </a:schemeClr>
              </a:solidFill>
              <a:latin typeface="+mj-lt"/>
            </a:endParaRPr>
          </a:p>
        </p:txBody>
      </p:sp>
      <p:pic>
        <p:nvPicPr>
          <p:cNvPr id="4101" name="Picture 1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16963" y="5466299"/>
            <a:ext cx="1921637" cy="3249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2" name="Group 39"/>
          <p:cNvGrpSpPr>
            <a:grpSpLocks/>
          </p:cNvGrpSpPr>
          <p:nvPr/>
        </p:nvGrpSpPr>
        <p:grpSpPr bwMode="auto">
          <a:xfrm>
            <a:off x="0" y="2667000"/>
            <a:ext cx="1828800" cy="609600"/>
            <a:chOff x="232" y="2262"/>
            <a:chExt cx="1344" cy="336"/>
          </a:xfrm>
          <a:solidFill>
            <a:schemeClr val="tx2">
              <a:lumMod val="50000"/>
            </a:schemeClr>
          </a:solidFill>
        </p:grpSpPr>
        <p:sp>
          <p:nvSpPr>
            <p:cNvPr id="13" name="Freeform 33"/>
            <p:cNvSpPr>
              <a:spLocks/>
            </p:cNvSpPr>
            <p:nvPr/>
          </p:nvSpPr>
          <p:spPr bwMode="auto">
            <a:xfrm>
              <a:off x="442" y="2262"/>
              <a:ext cx="1134" cy="336"/>
            </a:xfrm>
            <a:custGeom>
              <a:avLst/>
              <a:gdLst>
                <a:gd name="T0" fmla="*/ 798 w 1134"/>
                <a:gd name="T1" fmla="*/ 0 h 336"/>
                <a:gd name="T2" fmla="*/ 798 w 1134"/>
                <a:gd name="T3" fmla="*/ 84 h 336"/>
                <a:gd name="T4" fmla="*/ 0 w 1134"/>
                <a:gd name="T5" fmla="*/ 84 h 336"/>
                <a:gd name="T6" fmla="*/ 0 w 1134"/>
                <a:gd name="T7" fmla="*/ 252 h 336"/>
                <a:gd name="T8" fmla="*/ 798 w 1134"/>
                <a:gd name="T9" fmla="*/ 252 h 336"/>
                <a:gd name="T10" fmla="*/ 798 w 1134"/>
                <a:gd name="T11" fmla="*/ 336 h 336"/>
                <a:gd name="T12" fmla="*/ 1134 w 1134"/>
                <a:gd name="T13" fmla="*/ 168 h 336"/>
                <a:gd name="T14" fmla="*/ 798 w 1134"/>
                <a:gd name="T15" fmla="*/ 0 h 3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134" h="336">
                  <a:moveTo>
                    <a:pt x="798" y="0"/>
                  </a:moveTo>
                  <a:lnTo>
                    <a:pt x="798" y="84"/>
                  </a:lnTo>
                  <a:lnTo>
                    <a:pt x="0" y="84"/>
                  </a:lnTo>
                  <a:lnTo>
                    <a:pt x="0" y="252"/>
                  </a:lnTo>
                  <a:lnTo>
                    <a:pt x="798" y="252"/>
                  </a:lnTo>
                  <a:lnTo>
                    <a:pt x="798" y="336"/>
                  </a:lnTo>
                  <a:lnTo>
                    <a:pt x="1134" y="168"/>
                  </a:lnTo>
                  <a:lnTo>
                    <a:pt x="798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>
                <a:latin typeface="+mn-lt"/>
                <a:cs typeface="+mn-cs"/>
              </a:endParaRPr>
            </a:p>
          </p:txBody>
        </p:sp>
        <p:sp>
          <p:nvSpPr>
            <p:cNvPr id="14" name="Rectangle 34"/>
            <p:cNvSpPr>
              <a:spLocks noChangeArrowheads="1"/>
            </p:cNvSpPr>
            <p:nvPr/>
          </p:nvSpPr>
          <p:spPr bwMode="auto">
            <a:xfrm>
              <a:off x="316" y="2346"/>
              <a:ext cx="84" cy="16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5" name="Rectangle 35"/>
            <p:cNvSpPr>
              <a:spLocks noChangeArrowheads="1"/>
            </p:cNvSpPr>
            <p:nvPr/>
          </p:nvSpPr>
          <p:spPr bwMode="auto">
            <a:xfrm>
              <a:off x="232" y="2346"/>
              <a:ext cx="42" cy="16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6" name="Freeform 36"/>
            <p:cNvSpPr>
              <a:spLocks/>
            </p:cNvSpPr>
            <p:nvPr/>
          </p:nvSpPr>
          <p:spPr bwMode="auto">
            <a:xfrm>
              <a:off x="442" y="2262"/>
              <a:ext cx="1134" cy="336"/>
            </a:xfrm>
            <a:custGeom>
              <a:avLst/>
              <a:gdLst>
                <a:gd name="T0" fmla="*/ 798 w 1134"/>
                <a:gd name="T1" fmla="*/ 0 h 336"/>
                <a:gd name="T2" fmla="*/ 798 w 1134"/>
                <a:gd name="T3" fmla="*/ 84 h 336"/>
                <a:gd name="T4" fmla="*/ 0 w 1134"/>
                <a:gd name="T5" fmla="*/ 84 h 336"/>
                <a:gd name="T6" fmla="*/ 0 w 1134"/>
                <a:gd name="T7" fmla="*/ 252 h 336"/>
                <a:gd name="T8" fmla="*/ 798 w 1134"/>
                <a:gd name="T9" fmla="*/ 252 h 336"/>
                <a:gd name="T10" fmla="*/ 798 w 1134"/>
                <a:gd name="T11" fmla="*/ 336 h 336"/>
                <a:gd name="T12" fmla="*/ 1134 w 1134"/>
                <a:gd name="T13" fmla="*/ 168 h 336"/>
                <a:gd name="T14" fmla="*/ 798 w 1134"/>
                <a:gd name="T15" fmla="*/ 0 h 3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134" h="336">
                  <a:moveTo>
                    <a:pt x="798" y="0"/>
                  </a:moveTo>
                  <a:lnTo>
                    <a:pt x="798" y="84"/>
                  </a:lnTo>
                  <a:lnTo>
                    <a:pt x="0" y="84"/>
                  </a:lnTo>
                  <a:lnTo>
                    <a:pt x="0" y="252"/>
                  </a:lnTo>
                  <a:lnTo>
                    <a:pt x="798" y="252"/>
                  </a:lnTo>
                  <a:lnTo>
                    <a:pt x="798" y="336"/>
                  </a:lnTo>
                  <a:lnTo>
                    <a:pt x="1134" y="168"/>
                  </a:lnTo>
                  <a:lnTo>
                    <a:pt x="798" y="0"/>
                  </a:lnTo>
                  <a:close/>
                </a:path>
              </a:pathLst>
            </a:custGeom>
            <a:grpFill/>
            <a:ln w="6" cap="rnd">
              <a:solidFill>
                <a:srgbClr val="000000"/>
              </a:solidFill>
              <a:prstDash val="solid"/>
              <a:round/>
              <a:headEnd/>
              <a:tailEnd/>
            </a:ln>
            <a:ex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>
                <a:latin typeface="+mn-lt"/>
                <a:cs typeface="+mn-cs"/>
              </a:endParaRPr>
            </a:p>
          </p:txBody>
        </p:sp>
        <p:sp>
          <p:nvSpPr>
            <p:cNvPr id="17" name="Rectangle 37"/>
            <p:cNvSpPr>
              <a:spLocks noChangeArrowheads="1"/>
            </p:cNvSpPr>
            <p:nvPr/>
          </p:nvSpPr>
          <p:spPr bwMode="auto">
            <a:xfrm>
              <a:off x="316" y="2346"/>
              <a:ext cx="84" cy="168"/>
            </a:xfrm>
            <a:prstGeom prst="rect">
              <a:avLst/>
            </a:prstGeom>
            <a:grpFill/>
            <a:ln w="6" cap="rnd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8" name="Rectangle 38"/>
            <p:cNvSpPr>
              <a:spLocks noChangeArrowheads="1"/>
            </p:cNvSpPr>
            <p:nvPr/>
          </p:nvSpPr>
          <p:spPr bwMode="auto">
            <a:xfrm>
              <a:off x="232" y="2346"/>
              <a:ext cx="42" cy="168"/>
            </a:xfrm>
            <a:prstGeom prst="rect">
              <a:avLst/>
            </a:prstGeom>
            <a:grpFill/>
            <a:ln w="6" cap="rnd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</p:grpSp>
      <p:pic>
        <p:nvPicPr>
          <p:cNvPr id="4106" name="Picture 40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466181" y="3346430"/>
            <a:ext cx="1227138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7" name="Picture 46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685240" y="2537333"/>
            <a:ext cx="2001560" cy="3752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108" name="Picture 1"/>
          <p:cNvPicPr>
            <a:picLocks noChangeAspect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402667" y="4191000"/>
            <a:ext cx="1693333" cy="40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" name="TextBox 22"/>
          <p:cNvSpPr txBox="1"/>
          <p:nvPr/>
        </p:nvSpPr>
        <p:spPr>
          <a:xfrm flipH="1">
            <a:off x="4114800" y="2133600"/>
            <a:ext cx="2243140" cy="646331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chemeClr val="tx2">
                    <a:lumMod val="75000"/>
                  </a:schemeClr>
                </a:solidFill>
                <a:latin typeface="+mn-lt"/>
                <a:cs typeface="+mn-cs"/>
              </a:rPr>
              <a:t>Independent Finance Units</a:t>
            </a:r>
          </a:p>
        </p:txBody>
      </p:sp>
      <p:sp>
        <p:nvSpPr>
          <p:cNvPr id="24" name="TextBox 23"/>
          <p:cNvSpPr txBox="1"/>
          <p:nvPr/>
        </p:nvSpPr>
        <p:spPr>
          <a:xfrm flipH="1">
            <a:off x="1981200" y="2819400"/>
            <a:ext cx="2101850" cy="369332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chemeClr val="tx2">
                    <a:lumMod val="75000"/>
                  </a:schemeClr>
                </a:solidFill>
                <a:latin typeface="+mn-lt"/>
                <a:cs typeface="+mn-cs"/>
              </a:rPr>
              <a:t>Banking Windows</a:t>
            </a:r>
          </a:p>
        </p:txBody>
      </p:sp>
      <p:sp>
        <p:nvSpPr>
          <p:cNvPr id="25" name="TextBox 24"/>
          <p:cNvSpPr txBox="1"/>
          <p:nvPr/>
        </p:nvSpPr>
        <p:spPr>
          <a:xfrm flipH="1">
            <a:off x="6400800" y="1752600"/>
            <a:ext cx="2590800" cy="369332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chemeClr val="tx2">
                    <a:lumMod val="75000"/>
                  </a:schemeClr>
                </a:solidFill>
                <a:latin typeface="+mn-lt"/>
                <a:cs typeface="+mn-cs"/>
              </a:rPr>
              <a:t>Fully Fledged Institutions</a:t>
            </a:r>
          </a:p>
        </p:txBody>
      </p:sp>
      <p:pic>
        <p:nvPicPr>
          <p:cNvPr id="4112" name="Picture 8" descr="BOC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432050" y="4418528"/>
            <a:ext cx="1295400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13" name="Picture 3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4698208" y="5715000"/>
            <a:ext cx="1076325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114" name="Picture 2"/>
          <p:cNvPicPr>
            <a:picLocks noChangeAspect="1" noChangeArrowheads="1"/>
          </p:cNvPicPr>
          <p:nvPr/>
        </p:nvPicPr>
        <p:blipFill>
          <a:blip r:embed="rId9" cstate="print"/>
          <a:srcRect r="9445" b="4723"/>
          <a:stretch>
            <a:fillRect/>
          </a:stretch>
        </p:blipFill>
        <p:spPr bwMode="auto">
          <a:xfrm>
            <a:off x="6685240" y="3252230"/>
            <a:ext cx="2001560" cy="4725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115" name="Picture 2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4622008" y="3016250"/>
            <a:ext cx="1228725" cy="927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16" name="Picture 6" descr="http://www.cse.lk/cmt/upload_logo/1103_1355130255.jpeg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4714083" y="4794250"/>
            <a:ext cx="1044575" cy="72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17" name="Picture 1"/>
          <p:cNvPicPr>
            <a:picLocks noChangeAspect="1"/>
          </p:cNvPicPr>
          <p:nvPr/>
        </p:nvPicPr>
        <p:blipFill>
          <a:blip r:embed="rId12" cstate="print"/>
          <a:srcRect t="-3528" r="-1064"/>
          <a:stretch>
            <a:fillRect/>
          </a:stretch>
        </p:blipFill>
        <p:spPr bwMode="auto">
          <a:xfrm>
            <a:off x="6695665" y="4064425"/>
            <a:ext cx="1980710" cy="4158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18" name="Picture 2"/>
          <p:cNvPicPr>
            <a:picLocks noChangeAspect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6705395" y="4819902"/>
            <a:ext cx="1961250" cy="4030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4120" name="Group 32"/>
          <p:cNvGrpSpPr>
            <a:grpSpLocks/>
          </p:cNvGrpSpPr>
          <p:nvPr/>
        </p:nvGrpSpPr>
        <p:grpSpPr bwMode="auto">
          <a:xfrm>
            <a:off x="0" y="1019175"/>
            <a:ext cx="9144000" cy="47625"/>
            <a:chOff x="0" y="1019628"/>
            <a:chExt cx="9144000" cy="47172"/>
          </a:xfrm>
        </p:grpSpPr>
        <p:cxnSp>
          <p:nvCxnSpPr>
            <p:cNvPr id="34" name="Straight Connector 33"/>
            <p:cNvCxnSpPr/>
            <p:nvPr/>
          </p:nvCxnSpPr>
          <p:spPr>
            <a:xfrm>
              <a:off x="0" y="1019628"/>
              <a:ext cx="6858000" cy="0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>
              <a:off x="0" y="1066800"/>
              <a:ext cx="9144000" cy="0"/>
            </a:xfrm>
            <a:prstGeom prst="line">
              <a:avLst/>
            </a:prstGeom>
            <a:ln w="9525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cxnSp>
        <p:nvCxnSpPr>
          <p:cNvPr id="36" name="Straight Connector 35"/>
          <p:cNvCxnSpPr/>
          <p:nvPr/>
        </p:nvCxnSpPr>
        <p:spPr>
          <a:xfrm>
            <a:off x="-42863" y="6734175"/>
            <a:ext cx="9220201" cy="0"/>
          </a:xfrm>
          <a:prstGeom prst="line">
            <a:avLst/>
          </a:prstGeom>
          <a:ln w="244475">
            <a:solidFill>
              <a:srgbClr val="122B4A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4122" name="Picture 1"/>
          <p:cNvPicPr>
            <a:picLocks noChangeAspect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2251075" y="5943600"/>
            <a:ext cx="1635125" cy="5077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26" name="Picture 30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6763738" y="5562600"/>
            <a:ext cx="1844564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1" dur="500"/>
                                        <p:tgtEl>
                                          <p:spTgt spid="4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5" dur="500"/>
                                        <p:tgtEl>
                                          <p:spTgt spid="4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500"/>
                            </p:stCondLst>
                            <p:childTnLst>
                              <p:par>
                                <p:cTn id="27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9" dur="5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000"/>
                            </p:stCondLst>
                            <p:childTnLst>
                              <p:par>
                                <p:cTn id="31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3" dur="500"/>
                                        <p:tgtEl>
                                          <p:spTgt spid="4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2" dur="500"/>
                                        <p:tgtEl>
                                          <p:spTgt spid="4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000"/>
                            </p:stCondLst>
                            <p:childTnLst>
                              <p:par>
                                <p:cTn id="44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6" dur="500"/>
                                        <p:tgtEl>
                                          <p:spTgt spid="4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500"/>
                            </p:stCondLst>
                            <p:childTnLst>
                              <p:par>
                                <p:cTn id="48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0" dur="500"/>
                                        <p:tgtEl>
                                          <p:spTgt spid="4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2000"/>
                            </p:stCondLst>
                            <p:childTnLst>
                              <p:par>
                                <p:cTn id="52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4" dur="500"/>
                                        <p:tgtEl>
                                          <p:spTgt spid="4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500"/>
                            </p:stCondLst>
                            <p:childTnLst>
                              <p:par>
                                <p:cTn id="61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3" dur="500"/>
                                        <p:tgtEl>
                                          <p:spTgt spid="4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000"/>
                            </p:stCondLst>
                            <p:childTnLst>
                              <p:par>
                                <p:cTn id="65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7" dur="500"/>
                                        <p:tgtEl>
                                          <p:spTgt spid="4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1500"/>
                            </p:stCondLst>
                            <p:childTnLst>
                              <p:par>
                                <p:cTn id="69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1" dur="500"/>
                                        <p:tgtEl>
                                          <p:spTgt spid="4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2000"/>
                            </p:stCondLst>
                            <p:childTnLst>
                              <p:par>
                                <p:cTn id="73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5" dur="500"/>
                                        <p:tgtEl>
                                          <p:spTgt spid="4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2500"/>
                            </p:stCondLst>
                            <p:childTnLst>
                              <p:par>
                                <p:cTn id="77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9" dur="500"/>
                                        <p:tgtEl>
                                          <p:spTgt spid="4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24" grpId="0" animBg="1"/>
      <p:bldP spid="2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3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48400" y="100013"/>
            <a:ext cx="2743200" cy="561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5" name="Content Placeholder 2"/>
          <p:cNvGraphicFramePr>
            <a:graphicFrameLocks/>
          </p:cNvGraphicFramePr>
          <p:nvPr/>
        </p:nvGraphicFramePr>
        <p:xfrm>
          <a:off x="76200" y="1295400"/>
          <a:ext cx="8915399" cy="5054599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1512434"/>
                <a:gridCol w="1353230"/>
                <a:gridCol w="1592035"/>
                <a:gridCol w="1353230"/>
                <a:gridCol w="3104470"/>
              </a:tblGrid>
              <a:tr h="642553"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Organisation</a:t>
                      </a:r>
                      <a:endParaRPr lang="en-GB" sz="1800" dirty="0"/>
                    </a:p>
                  </a:txBody>
                  <a:tcPr marL="93846" marR="93846" marT="46928" marB="46928"/>
                </a:tc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Nature of Business</a:t>
                      </a:r>
                      <a:endParaRPr lang="en-GB" sz="1800" dirty="0"/>
                    </a:p>
                  </a:txBody>
                  <a:tcPr marL="93846" marR="93846" marT="46928" marB="46928"/>
                </a:tc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Fully Fledged/ Unit</a:t>
                      </a:r>
                      <a:endParaRPr lang="en-GB" sz="1800" dirty="0"/>
                    </a:p>
                  </a:txBody>
                  <a:tcPr marL="93846" marR="93846" marT="46928" marB="46928"/>
                </a:tc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Licensing Authority</a:t>
                      </a:r>
                      <a:endParaRPr lang="en-GB" sz="1800" dirty="0"/>
                    </a:p>
                  </a:txBody>
                  <a:tcPr marL="93846" marR="93846" marT="46928" marB="46928"/>
                </a:tc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Current Products</a:t>
                      </a:r>
                      <a:endParaRPr lang="en-GB" sz="1800" dirty="0"/>
                    </a:p>
                  </a:txBody>
                  <a:tcPr marL="93846" marR="93846" marT="46928" marB="46928"/>
                </a:tc>
              </a:tr>
              <a:tr h="1034022">
                <a:tc>
                  <a:txBody>
                    <a:bodyPr/>
                    <a:lstStyle/>
                    <a:p>
                      <a:r>
                        <a:rPr lang="en-GB" sz="1500" dirty="0" smtClean="0"/>
                        <a:t>Amana Bank</a:t>
                      </a:r>
                      <a:endParaRPr lang="en-GB" sz="1500" dirty="0"/>
                    </a:p>
                  </a:txBody>
                  <a:tcPr marL="93846" marR="93846" marT="46928" marB="46928"/>
                </a:tc>
                <a:tc>
                  <a:txBody>
                    <a:bodyPr/>
                    <a:lstStyle/>
                    <a:p>
                      <a:r>
                        <a:rPr lang="en-GB" sz="1500" dirty="0" smtClean="0"/>
                        <a:t>Commercial Bank</a:t>
                      </a:r>
                      <a:endParaRPr lang="en-GB" sz="1500" dirty="0"/>
                    </a:p>
                  </a:txBody>
                  <a:tcPr marL="93846" marR="93846" marT="46928" marB="46928"/>
                </a:tc>
                <a:tc>
                  <a:txBody>
                    <a:bodyPr/>
                    <a:lstStyle/>
                    <a:p>
                      <a:r>
                        <a:rPr lang="en-GB" sz="1500" dirty="0" smtClean="0"/>
                        <a:t>Fully Fledged</a:t>
                      </a:r>
                      <a:endParaRPr lang="en-GB" sz="1500" dirty="0"/>
                    </a:p>
                  </a:txBody>
                  <a:tcPr marL="93846" marR="93846" marT="46928" marB="46928"/>
                </a:tc>
                <a:tc>
                  <a:txBody>
                    <a:bodyPr/>
                    <a:lstStyle/>
                    <a:p>
                      <a:r>
                        <a:rPr lang="en-GB" sz="1500" dirty="0" smtClean="0"/>
                        <a:t>CBSL</a:t>
                      </a:r>
                      <a:endParaRPr lang="en-GB" sz="1500" dirty="0"/>
                    </a:p>
                  </a:txBody>
                  <a:tcPr marL="93846" marR="93846" marT="46928" marB="46928"/>
                </a:tc>
                <a:tc>
                  <a:txBody>
                    <a:bodyPr/>
                    <a:lstStyle/>
                    <a:p>
                      <a:r>
                        <a:rPr lang="en-GB" sz="1500" dirty="0" smtClean="0"/>
                        <a:t>Current A/Cs,</a:t>
                      </a:r>
                      <a:r>
                        <a:rPr lang="en-GB" sz="1500" baseline="0" dirty="0" smtClean="0"/>
                        <a:t> Savings A/Cs, Term Deposits, Trade Finance, Term Financing, Leasing, Home Finance</a:t>
                      </a:r>
                      <a:endParaRPr lang="en-GB" sz="1500" dirty="0"/>
                    </a:p>
                  </a:txBody>
                  <a:tcPr marL="93846" marR="93846" marT="46928" marB="46928"/>
                </a:tc>
              </a:tr>
              <a:tr h="779728">
                <a:tc>
                  <a:txBody>
                    <a:bodyPr/>
                    <a:lstStyle/>
                    <a:p>
                      <a:r>
                        <a:rPr lang="en-GB" sz="1500" dirty="0" smtClean="0"/>
                        <a:t>Amana Takaful</a:t>
                      </a:r>
                      <a:endParaRPr lang="en-GB" sz="1500" dirty="0"/>
                    </a:p>
                  </a:txBody>
                  <a:tcPr marL="93846" marR="93846" marT="46928" marB="46928"/>
                </a:tc>
                <a:tc>
                  <a:txBody>
                    <a:bodyPr/>
                    <a:lstStyle/>
                    <a:p>
                      <a:r>
                        <a:rPr lang="en-GB" sz="1500" dirty="0" smtClean="0"/>
                        <a:t>Insurance</a:t>
                      </a:r>
                      <a:endParaRPr lang="en-GB" sz="1500" dirty="0"/>
                    </a:p>
                  </a:txBody>
                  <a:tcPr marL="93846" marR="93846" marT="46928" marB="46928"/>
                </a:tc>
                <a:tc>
                  <a:txBody>
                    <a:bodyPr/>
                    <a:lstStyle/>
                    <a:p>
                      <a:r>
                        <a:rPr lang="en-GB" sz="1500" dirty="0" smtClean="0"/>
                        <a:t>Fully Fledged</a:t>
                      </a:r>
                      <a:endParaRPr lang="en-GB" sz="1500" dirty="0"/>
                    </a:p>
                  </a:txBody>
                  <a:tcPr marL="93846" marR="93846" marT="46928" marB="46928"/>
                </a:tc>
                <a:tc>
                  <a:txBody>
                    <a:bodyPr/>
                    <a:lstStyle/>
                    <a:p>
                      <a:r>
                        <a:rPr lang="en-GB" sz="1500" dirty="0" smtClean="0"/>
                        <a:t>IBSL</a:t>
                      </a:r>
                      <a:endParaRPr lang="en-GB" sz="1500" dirty="0"/>
                    </a:p>
                  </a:txBody>
                  <a:tcPr marL="93846" marR="93846" marT="46928" marB="46928"/>
                </a:tc>
                <a:tc>
                  <a:txBody>
                    <a:bodyPr/>
                    <a:lstStyle/>
                    <a:p>
                      <a:r>
                        <a:rPr lang="en-GB" sz="1500" dirty="0" smtClean="0"/>
                        <a:t>General</a:t>
                      </a:r>
                      <a:r>
                        <a:rPr lang="en-GB" sz="1500" baseline="0" dirty="0" smtClean="0"/>
                        <a:t> Insurance (Motor, Marine, Travel, Fire, Home) and Life Insurance Products</a:t>
                      </a:r>
                      <a:endParaRPr lang="en-GB" sz="1500" dirty="0"/>
                    </a:p>
                  </a:txBody>
                  <a:tcPr marL="93846" marR="93846" marT="46928" marB="46928"/>
                </a:tc>
              </a:tr>
              <a:tr h="779728">
                <a:tc>
                  <a:txBody>
                    <a:bodyPr/>
                    <a:lstStyle/>
                    <a:p>
                      <a:r>
                        <a:rPr lang="en-GB" sz="1500" dirty="0" smtClean="0"/>
                        <a:t>Bank of Ceylon</a:t>
                      </a:r>
                      <a:endParaRPr lang="en-GB" sz="1500" dirty="0"/>
                    </a:p>
                  </a:txBody>
                  <a:tcPr marL="93846" marR="93846" marT="46928" marB="46928"/>
                </a:tc>
                <a:tc>
                  <a:txBody>
                    <a:bodyPr/>
                    <a:lstStyle/>
                    <a:p>
                      <a:r>
                        <a:rPr lang="en-GB" sz="1500" dirty="0" smtClean="0"/>
                        <a:t>Commercial Bank</a:t>
                      </a:r>
                      <a:endParaRPr lang="en-GB" sz="1500" dirty="0"/>
                    </a:p>
                  </a:txBody>
                  <a:tcPr marL="93846" marR="93846" marT="46928" marB="46928"/>
                </a:tc>
                <a:tc>
                  <a:txBody>
                    <a:bodyPr/>
                    <a:lstStyle/>
                    <a:p>
                      <a:r>
                        <a:rPr lang="en-GB" sz="1500" dirty="0" smtClean="0"/>
                        <a:t>Unit</a:t>
                      </a:r>
                      <a:endParaRPr lang="en-GB" sz="1500" dirty="0"/>
                    </a:p>
                  </a:txBody>
                  <a:tcPr marL="93846" marR="93846" marT="46928" marB="46928"/>
                </a:tc>
                <a:tc>
                  <a:txBody>
                    <a:bodyPr/>
                    <a:lstStyle/>
                    <a:p>
                      <a:r>
                        <a:rPr lang="en-GB" sz="1500" dirty="0" smtClean="0"/>
                        <a:t>CBSL</a:t>
                      </a:r>
                      <a:endParaRPr lang="en-GB" sz="1500" dirty="0"/>
                    </a:p>
                  </a:txBody>
                  <a:tcPr marL="93846" marR="93846" marT="46928" marB="46928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500" dirty="0" smtClean="0"/>
                        <a:t>Current</a:t>
                      </a:r>
                      <a:r>
                        <a:rPr lang="en-GB" sz="1500" baseline="0" dirty="0" smtClean="0"/>
                        <a:t> A/Cs, Savings, Term Deposits, Leasing, Trade Finance</a:t>
                      </a:r>
                      <a:endParaRPr lang="en-GB" sz="1500" dirty="0" smtClean="0"/>
                    </a:p>
                    <a:p>
                      <a:endParaRPr lang="en-GB" sz="1500" dirty="0"/>
                    </a:p>
                  </a:txBody>
                  <a:tcPr marL="93846" marR="93846" marT="46928" marB="46928"/>
                </a:tc>
              </a:tr>
              <a:tr h="744432">
                <a:tc>
                  <a:txBody>
                    <a:bodyPr/>
                    <a:lstStyle/>
                    <a:p>
                      <a:r>
                        <a:rPr lang="en-GB" sz="1500" dirty="0" smtClean="0"/>
                        <a:t>MCB</a:t>
                      </a:r>
                      <a:endParaRPr lang="en-GB" sz="1500" dirty="0"/>
                    </a:p>
                  </a:txBody>
                  <a:tcPr marL="93846" marR="93846" marT="46928" marB="46928"/>
                </a:tc>
                <a:tc>
                  <a:txBody>
                    <a:bodyPr/>
                    <a:lstStyle/>
                    <a:p>
                      <a:r>
                        <a:rPr lang="en-GB" sz="1500" dirty="0" smtClean="0"/>
                        <a:t>Commercial Bank </a:t>
                      </a:r>
                      <a:endParaRPr lang="en-GB" sz="1500" dirty="0"/>
                    </a:p>
                  </a:txBody>
                  <a:tcPr marL="93846" marR="93846" marT="46928" marB="46928"/>
                </a:tc>
                <a:tc>
                  <a:txBody>
                    <a:bodyPr/>
                    <a:lstStyle/>
                    <a:p>
                      <a:r>
                        <a:rPr lang="en-GB" sz="1500" dirty="0" smtClean="0"/>
                        <a:t>Unit</a:t>
                      </a:r>
                      <a:endParaRPr lang="en-GB" sz="1500" dirty="0"/>
                    </a:p>
                  </a:txBody>
                  <a:tcPr marL="93846" marR="93846" marT="46928" marB="46928"/>
                </a:tc>
                <a:tc>
                  <a:txBody>
                    <a:bodyPr/>
                    <a:lstStyle/>
                    <a:p>
                      <a:r>
                        <a:rPr lang="en-GB" sz="1500" dirty="0" smtClean="0"/>
                        <a:t>CBSL</a:t>
                      </a:r>
                      <a:endParaRPr lang="en-GB" sz="1500" dirty="0"/>
                    </a:p>
                  </a:txBody>
                  <a:tcPr marL="93846" marR="93846" marT="46928" marB="46928"/>
                </a:tc>
                <a:tc>
                  <a:txBody>
                    <a:bodyPr/>
                    <a:lstStyle/>
                    <a:p>
                      <a:r>
                        <a:rPr lang="en-GB" sz="1500" dirty="0" smtClean="0"/>
                        <a:t>Current</a:t>
                      </a:r>
                      <a:r>
                        <a:rPr lang="en-GB" sz="1500" baseline="0" dirty="0" smtClean="0"/>
                        <a:t> A/Cs, Savings, Term Deposits, Leasing, Trade Finance</a:t>
                      </a:r>
                      <a:endParaRPr lang="en-GB" sz="1500" dirty="0"/>
                    </a:p>
                  </a:txBody>
                  <a:tcPr marL="93846" marR="93846" marT="46928" marB="46928"/>
                </a:tc>
              </a:tr>
              <a:tr h="442609">
                <a:tc>
                  <a:txBody>
                    <a:bodyPr/>
                    <a:lstStyle/>
                    <a:p>
                      <a:r>
                        <a:rPr lang="en-GB" sz="1500" dirty="0" smtClean="0"/>
                        <a:t>LOLC</a:t>
                      </a:r>
                      <a:endParaRPr lang="en-GB" sz="1500" dirty="0"/>
                    </a:p>
                  </a:txBody>
                  <a:tcPr marL="93846" marR="93846" marT="46928" marB="46928"/>
                </a:tc>
                <a:tc>
                  <a:txBody>
                    <a:bodyPr/>
                    <a:lstStyle/>
                    <a:p>
                      <a:r>
                        <a:rPr lang="en-GB" sz="1500" dirty="0" smtClean="0"/>
                        <a:t>Leasing </a:t>
                      </a:r>
                      <a:endParaRPr lang="en-GB" sz="1500" dirty="0"/>
                    </a:p>
                  </a:txBody>
                  <a:tcPr marL="93846" marR="93846" marT="46928" marB="46928"/>
                </a:tc>
                <a:tc>
                  <a:txBody>
                    <a:bodyPr/>
                    <a:lstStyle/>
                    <a:p>
                      <a:r>
                        <a:rPr lang="en-GB" sz="1500" dirty="0" smtClean="0"/>
                        <a:t>Unit</a:t>
                      </a:r>
                      <a:endParaRPr lang="en-GB" sz="1500" dirty="0"/>
                    </a:p>
                  </a:txBody>
                  <a:tcPr marL="93846" marR="93846" marT="46928" marB="46928"/>
                </a:tc>
                <a:tc>
                  <a:txBody>
                    <a:bodyPr/>
                    <a:lstStyle/>
                    <a:p>
                      <a:r>
                        <a:rPr lang="en-GB" sz="1500" dirty="0" smtClean="0"/>
                        <a:t>CBSL</a:t>
                      </a:r>
                      <a:endParaRPr lang="en-GB" sz="1500" dirty="0"/>
                    </a:p>
                  </a:txBody>
                  <a:tcPr marL="93846" marR="93846" marT="46928" marB="46928"/>
                </a:tc>
                <a:tc>
                  <a:txBody>
                    <a:bodyPr/>
                    <a:lstStyle/>
                    <a:p>
                      <a:r>
                        <a:rPr lang="en-GB" sz="1500" dirty="0" smtClean="0"/>
                        <a:t>Savings, Term</a:t>
                      </a:r>
                      <a:r>
                        <a:rPr lang="en-GB" sz="1500" baseline="0" dirty="0" smtClean="0"/>
                        <a:t> Deposits, Leasing</a:t>
                      </a:r>
                      <a:endParaRPr lang="en-GB" sz="1500" dirty="0"/>
                    </a:p>
                  </a:txBody>
                  <a:tcPr marL="93846" marR="93846" marT="46928" marB="46928"/>
                </a:tc>
              </a:tr>
              <a:tr h="631527">
                <a:tc>
                  <a:txBody>
                    <a:bodyPr/>
                    <a:lstStyle/>
                    <a:p>
                      <a:r>
                        <a:rPr lang="en-GB" sz="1500" dirty="0" smtClean="0"/>
                        <a:t>LB Finance </a:t>
                      </a:r>
                      <a:endParaRPr lang="en-GB" sz="1500" dirty="0"/>
                    </a:p>
                  </a:txBody>
                  <a:tcPr marL="93846" marR="93846" marT="46928" marB="46928"/>
                </a:tc>
                <a:tc>
                  <a:txBody>
                    <a:bodyPr/>
                    <a:lstStyle/>
                    <a:p>
                      <a:r>
                        <a:rPr lang="en-GB" sz="1500" dirty="0" smtClean="0"/>
                        <a:t>Finance Company </a:t>
                      </a:r>
                      <a:endParaRPr lang="en-GB" sz="1500" dirty="0"/>
                    </a:p>
                  </a:txBody>
                  <a:tcPr marL="93846" marR="93846" marT="46928" marB="46928"/>
                </a:tc>
                <a:tc>
                  <a:txBody>
                    <a:bodyPr/>
                    <a:lstStyle/>
                    <a:p>
                      <a:r>
                        <a:rPr lang="en-GB" sz="1500" dirty="0" smtClean="0"/>
                        <a:t>Unit</a:t>
                      </a:r>
                      <a:endParaRPr lang="en-GB" sz="1500" dirty="0"/>
                    </a:p>
                  </a:txBody>
                  <a:tcPr marL="93846" marR="93846" marT="46928" marB="46928"/>
                </a:tc>
                <a:tc>
                  <a:txBody>
                    <a:bodyPr/>
                    <a:lstStyle/>
                    <a:p>
                      <a:r>
                        <a:rPr lang="en-GB" sz="1500" dirty="0" smtClean="0"/>
                        <a:t>CBSL</a:t>
                      </a:r>
                      <a:endParaRPr lang="en-GB" sz="1500" dirty="0"/>
                    </a:p>
                  </a:txBody>
                  <a:tcPr marL="93846" marR="93846" marT="46928" marB="46928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500" dirty="0" smtClean="0"/>
                        <a:t>Savings, Term</a:t>
                      </a:r>
                      <a:r>
                        <a:rPr lang="en-GB" sz="1500" baseline="0" dirty="0" smtClean="0"/>
                        <a:t> Deposits, Leasing</a:t>
                      </a:r>
                      <a:endParaRPr lang="en-GB" sz="1500" dirty="0" smtClean="0"/>
                    </a:p>
                  </a:txBody>
                  <a:tcPr marL="93846" marR="93846" marT="46928" marB="46928"/>
                </a:tc>
              </a:tr>
            </a:tbl>
          </a:graphicData>
        </a:graphic>
      </p:graphicFrame>
      <p:grpSp>
        <p:nvGrpSpPr>
          <p:cNvPr id="5169" name="Group 6"/>
          <p:cNvGrpSpPr>
            <a:grpSpLocks/>
          </p:cNvGrpSpPr>
          <p:nvPr/>
        </p:nvGrpSpPr>
        <p:grpSpPr bwMode="auto">
          <a:xfrm>
            <a:off x="0" y="1019175"/>
            <a:ext cx="9144000" cy="47625"/>
            <a:chOff x="0" y="1019628"/>
            <a:chExt cx="9144000" cy="47172"/>
          </a:xfrm>
        </p:grpSpPr>
        <p:cxnSp>
          <p:nvCxnSpPr>
            <p:cNvPr id="9" name="Straight Connector 8"/>
            <p:cNvCxnSpPr/>
            <p:nvPr/>
          </p:nvCxnSpPr>
          <p:spPr>
            <a:xfrm>
              <a:off x="0" y="1019628"/>
              <a:ext cx="6858000" cy="0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>
              <a:off x="0" y="1066800"/>
              <a:ext cx="9144000" cy="0"/>
            </a:xfrm>
            <a:prstGeom prst="line">
              <a:avLst/>
            </a:prstGeom>
            <a:ln w="9525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cxnSp>
        <p:nvCxnSpPr>
          <p:cNvPr id="11" name="Straight Connector 10"/>
          <p:cNvCxnSpPr/>
          <p:nvPr/>
        </p:nvCxnSpPr>
        <p:spPr>
          <a:xfrm>
            <a:off x="-42863" y="6734175"/>
            <a:ext cx="9220201" cy="0"/>
          </a:xfrm>
          <a:prstGeom prst="line">
            <a:avLst/>
          </a:prstGeom>
          <a:ln w="244475">
            <a:solidFill>
              <a:srgbClr val="122B4A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2" name="Rectangle 22"/>
          <p:cNvSpPr txBox="1">
            <a:spLocks noChangeArrowheads="1"/>
          </p:cNvSpPr>
          <p:nvPr/>
        </p:nvSpPr>
        <p:spPr>
          <a:xfrm>
            <a:off x="-17463" y="471488"/>
            <a:ext cx="7042151" cy="685800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fontAlgn="auto">
              <a:spcAft>
                <a:spcPts val="0"/>
              </a:spcAft>
              <a:defRPr/>
            </a:pPr>
            <a:r>
              <a:rPr lang="en-GB" sz="2500" b="1" dirty="0" smtClean="0">
                <a:solidFill>
                  <a:schemeClr val="tx2">
                    <a:lumMod val="75000"/>
                  </a:schemeClr>
                </a:solidFill>
              </a:rPr>
              <a:t>Islamic Finance Institutions in Sri Lanka 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3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48400" y="100013"/>
            <a:ext cx="2743200" cy="561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5" name="Content Placeholder 2"/>
          <p:cNvGraphicFramePr>
            <a:graphicFrameLocks/>
          </p:cNvGraphicFramePr>
          <p:nvPr/>
        </p:nvGraphicFramePr>
        <p:xfrm>
          <a:off x="152400" y="1143000"/>
          <a:ext cx="8839200" cy="5573713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1447800"/>
                <a:gridCol w="1447800"/>
                <a:gridCol w="1524000"/>
                <a:gridCol w="1143000"/>
                <a:gridCol w="3276600"/>
              </a:tblGrid>
              <a:tr h="640118"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Organisation</a:t>
                      </a:r>
                      <a:endParaRPr lang="en-GB" sz="1800" dirty="0"/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Nature of Business</a:t>
                      </a:r>
                      <a:endParaRPr lang="en-GB" sz="1800" dirty="0"/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r>
                        <a:rPr lang="en-GB" sz="1800" smtClean="0"/>
                        <a:t>Fully Fledged/ Unit</a:t>
                      </a:r>
                      <a:endParaRPr lang="en-GB" sz="1800" dirty="0"/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r>
                        <a:rPr lang="en-GB" sz="1800" smtClean="0"/>
                        <a:t>Licensing Authority</a:t>
                      </a:r>
                      <a:endParaRPr lang="en-GB" sz="1800" dirty="0"/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Current Products</a:t>
                      </a:r>
                      <a:endParaRPr lang="en-GB" sz="1800" dirty="0"/>
                    </a:p>
                  </a:txBody>
                  <a:tcPr marT="45723" marB="45723"/>
                </a:tc>
              </a:tr>
              <a:tr h="653129">
                <a:tc>
                  <a:txBody>
                    <a:bodyPr/>
                    <a:lstStyle/>
                    <a:p>
                      <a:r>
                        <a:rPr lang="en-GB" sz="1500" dirty="0" smtClean="0"/>
                        <a:t>People’s Leasing and Finance </a:t>
                      </a:r>
                      <a:endParaRPr lang="en-GB" sz="1500" dirty="0"/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r>
                        <a:rPr lang="en-GB" sz="1500" dirty="0" smtClean="0"/>
                        <a:t>Leasing</a:t>
                      </a:r>
                      <a:endParaRPr lang="en-GB" sz="1500" dirty="0"/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r>
                        <a:rPr lang="en-GB" sz="1500" dirty="0" smtClean="0"/>
                        <a:t>Unit</a:t>
                      </a:r>
                      <a:endParaRPr lang="en-GB" sz="1500" dirty="0"/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r>
                        <a:rPr lang="en-GB" sz="1500" dirty="0" smtClean="0"/>
                        <a:t>CBSL</a:t>
                      </a:r>
                      <a:endParaRPr lang="en-GB" sz="1500" dirty="0"/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r>
                        <a:rPr lang="en-GB" sz="1500" dirty="0" smtClean="0"/>
                        <a:t>Leasing,</a:t>
                      </a:r>
                      <a:r>
                        <a:rPr lang="en-GB" sz="1500" baseline="0" dirty="0" smtClean="0"/>
                        <a:t> Savings and Term Deposits</a:t>
                      </a:r>
                      <a:endParaRPr lang="en-GB" sz="1500" dirty="0"/>
                    </a:p>
                  </a:txBody>
                  <a:tcPr marT="45723" marB="45723"/>
                </a:tc>
              </a:tr>
              <a:tr h="653129">
                <a:tc>
                  <a:txBody>
                    <a:bodyPr/>
                    <a:lstStyle/>
                    <a:p>
                      <a:r>
                        <a:rPr lang="en-GB" sz="1500" dirty="0" smtClean="0"/>
                        <a:t>Commercial Bank  PLC</a:t>
                      </a:r>
                      <a:endParaRPr lang="en-GB" sz="1500" dirty="0"/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r>
                        <a:rPr lang="en-GB" sz="1500" dirty="0" smtClean="0"/>
                        <a:t>Commercial Bank</a:t>
                      </a:r>
                      <a:endParaRPr lang="en-GB" sz="1500" dirty="0"/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r>
                        <a:rPr lang="en-GB" sz="1500" dirty="0" smtClean="0"/>
                        <a:t>Unit</a:t>
                      </a:r>
                      <a:endParaRPr lang="en-GB" sz="1500" dirty="0"/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r>
                        <a:rPr lang="en-GB" sz="1500" dirty="0" smtClean="0"/>
                        <a:t>CBSL</a:t>
                      </a:r>
                      <a:endParaRPr lang="en-GB" sz="1500" dirty="0"/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r>
                        <a:rPr lang="en-GB" sz="1500" dirty="0" smtClean="0"/>
                        <a:t>Savings, Term Deposits, Leasing,</a:t>
                      </a:r>
                      <a:r>
                        <a:rPr lang="en-GB" sz="1500" baseline="0" dirty="0" smtClean="0"/>
                        <a:t> Project Financing</a:t>
                      </a:r>
                      <a:endParaRPr lang="en-GB" sz="1500" dirty="0"/>
                    </a:p>
                  </a:txBody>
                  <a:tcPr marT="45723" marB="45723"/>
                </a:tc>
              </a:tr>
              <a:tr h="548673">
                <a:tc>
                  <a:txBody>
                    <a:bodyPr/>
                    <a:lstStyle/>
                    <a:p>
                      <a:r>
                        <a:rPr lang="en-GB" sz="1500" dirty="0" smtClean="0"/>
                        <a:t>Adl Capital</a:t>
                      </a:r>
                      <a:r>
                        <a:rPr lang="en-GB" sz="1500" baseline="0" dirty="0" smtClean="0"/>
                        <a:t> </a:t>
                      </a:r>
                      <a:endParaRPr lang="en-GB" sz="1500" dirty="0"/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endParaRPr lang="en-GB" sz="1500" dirty="0"/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endParaRPr lang="en-GB" sz="1500" dirty="0"/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r>
                        <a:rPr lang="en-GB" sz="1500" dirty="0" smtClean="0"/>
                        <a:t>SEC</a:t>
                      </a:r>
                    </a:p>
                    <a:p>
                      <a:r>
                        <a:rPr lang="en-GB" sz="1500" dirty="0" smtClean="0"/>
                        <a:t>(Unit Trusts)</a:t>
                      </a:r>
                      <a:endParaRPr lang="en-GB" sz="1500" dirty="0"/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500" baseline="0" dirty="0" smtClean="0"/>
                        <a:t>IBF Advisory, </a:t>
                      </a:r>
                      <a:r>
                        <a:rPr lang="en-GB" sz="1500" dirty="0" smtClean="0"/>
                        <a:t>Corporate</a:t>
                      </a:r>
                      <a:r>
                        <a:rPr lang="en-GB" sz="1500" baseline="0" dirty="0" smtClean="0"/>
                        <a:t> Finance, Equity Fund, Income Fund</a:t>
                      </a:r>
                      <a:endParaRPr lang="en-GB" sz="1500" dirty="0"/>
                    </a:p>
                  </a:txBody>
                  <a:tcPr marT="45723" marB="45723"/>
                </a:tc>
              </a:tr>
              <a:tr h="629338">
                <a:tc>
                  <a:txBody>
                    <a:bodyPr/>
                    <a:lstStyle/>
                    <a:p>
                      <a:r>
                        <a:rPr lang="en-GB" sz="1500" dirty="0" err="1" smtClean="0"/>
                        <a:t>Adl</a:t>
                      </a:r>
                      <a:r>
                        <a:rPr lang="en-GB" sz="1500" dirty="0" smtClean="0"/>
                        <a:t> Asset Management</a:t>
                      </a:r>
                      <a:endParaRPr lang="en-GB" sz="1500" dirty="0"/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r>
                        <a:rPr lang="en-GB" sz="1500" dirty="0" smtClean="0"/>
                        <a:t>Investment Management</a:t>
                      </a:r>
                      <a:endParaRPr lang="en-GB" sz="1500" dirty="0"/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r>
                        <a:rPr lang="en-GB" sz="1500" dirty="0" smtClean="0"/>
                        <a:t>Full</a:t>
                      </a:r>
                      <a:r>
                        <a:rPr lang="en-GB" sz="1500" baseline="0" dirty="0" smtClean="0"/>
                        <a:t>y Fledged</a:t>
                      </a:r>
                      <a:endParaRPr lang="en-GB" sz="1500" dirty="0"/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r>
                        <a:rPr lang="en-GB" sz="1500" dirty="0" smtClean="0"/>
                        <a:t>SEC</a:t>
                      </a:r>
                      <a:endParaRPr lang="en-GB" sz="1500" dirty="0"/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500" baseline="0" dirty="0" smtClean="0"/>
                        <a:t>Investment Management</a:t>
                      </a:r>
                      <a:endParaRPr lang="en-GB" sz="1500" dirty="0"/>
                    </a:p>
                  </a:txBody>
                  <a:tcPr marT="45723" marB="45723"/>
                </a:tc>
              </a:tr>
              <a:tr h="533432">
                <a:tc>
                  <a:txBody>
                    <a:bodyPr/>
                    <a:lstStyle/>
                    <a:p>
                      <a:r>
                        <a:rPr lang="en-GB" sz="1500" dirty="0" smtClean="0"/>
                        <a:t>Adl</a:t>
                      </a:r>
                      <a:r>
                        <a:rPr lang="en-GB" sz="1500" baseline="0" dirty="0" smtClean="0"/>
                        <a:t> Equities</a:t>
                      </a:r>
                      <a:endParaRPr lang="en-GB" sz="1500" dirty="0"/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r>
                        <a:rPr lang="en-GB" sz="1500" dirty="0" smtClean="0"/>
                        <a:t>Margin</a:t>
                      </a:r>
                      <a:r>
                        <a:rPr lang="en-GB" sz="1500" baseline="0" dirty="0" smtClean="0"/>
                        <a:t> Trading</a:t>
                      </a:r>
                      <a:endParaRPr lang="en-GB" sz="1500" dirty="0"/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r>
                        <a:rPr lang="en-GB" sz="1500" dirty="0" smtClean="0"/>
                        <a:t>Fully Fledged</a:t>
                      </a:r>
                      <a:endParaRPr lang="en-GB" sz="1500" dirty="0"/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r>
                        <a:rPr lang="en-GB" sz="1500" dirty="0" smtClean="0"/>
                        <a:t>SEC</a:t>
                      </a:r>
                      <a:endParaRPr lang="en-GB" sz="1500" dirty="0"/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r>
                        <a:rPr lang="en-GB" sz="1500" dirty="0" smtClean="0"/>
                        <a:t>Margin</a:t>
                      </a:r>
                      <a:r>
                        <a:rPr lang="en-GB" sz="1500" baseline="0" dirty="0" smtClean="0"/>
                        <a:t> Trading</a:t>
                      </a:r>
                      <a:endParaRPr lang="en-GB" sz="1500" dirty="0"/>
                    </a:p>
                  </a:txBody>
                  <a:tcPr marT="45723" marB="45723"/>
                </a:tc>
              </a:tr>
              <a:tr h="609636">
                <a:tc>
                  <a:txBody>
                    <a:bodyPr/>
                    <a:lstStyle/>
                    <a:p>
                      <a:r>
                        <a:rPr lang="en-GB" sz="1500" dirty="0" smtClean="0"/>
                        <a:t>HNB PLC</a:t>
                      </a:r>
                      <a:endParaRPr lang="en-GB" sz="1500" dirty="0"/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r>
                        <a:rPr lang="en-GB" sz="1500" dirty="0" smtClean="0"/>
                        <a:t>Commercial Bank</a:t>
                      </a:r>
                      <a:endParaRPr lang="en-GB" sz="1500" dirty="0"/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r>
                        <a:rPr lang="en-GB" sz="1500" dirty="0" smtClean="0"/>
                        <a:t>Unit</a:t>
                      </a:r>
                      <a:endParaRPr lang="en-GB" sz="1500" dirty="0"/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r>
                        <a:rPr lang="en-GB" sz="1500" dirty="0" smtClean="0"/>
                        <a:t>CBSL</a:t>
                      </a:r>
                      <a:endParaRPr lang="en-GB" sz="1500" dirty="0"/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r>
                        <a:rPr lang="en-GB" sz="1500" dirty="0" smtClean="0"/>
                        <a:t>Savings,</a:t>
                      </a:r>
                      <a:r>
                        <a:rPr lang="en-GB" sz="1500" baseline="0" dirty="0" smtClean="0"/>
                        <a:t> Term Deposits, Leasing, Home </a:t>
                      </a:r>
                      <a:r>
                        <a:rPr lang="en-GB" sz="1500" baseline="0" dirty="0" err="1" smtClean="0"/>
                        <a:t>Finance,Trade</a:t>
                      </a:r>
                      <a:r>
                        <a:rPr lang="en-GB" sz="1500" baseline="0" dirty="0" smtClean="0"/>
                        <a:t> </a:t>
                      </a:r>
                      <a:r>
                        <a:rPr lang="en-GB" sz="1500" baseline="0" dirty="0" err="1" smtClean="0"/>
                        <a:t>Finance,Project</a:t>
                      </a:r>
                      <a:r>
                        <a:rPr lang="en-GB" sz="1500" baseline="0" dirty="0" smtClean="0"/>
                        <a:t> Financing</a:t>
                      </a:r>
                      <a:endParaRPr lang="en-GB" sz="1500" dirty="0"/>
                    </a:p>
                  </a:txBody>
                  <a:tcPr marT="45723" marB="45723"/>
                </a:tc>
              </a:tr>
              <a:tr h="653129">
                <a:tc>
                  <a:txBody>
                    <a:bodyPr/>
                    <a:lstStyle/>
                    <a:p>
                      <a:r>
                        <a:rPr lang="en-GB" sz="1500" dirty="0" smtClean="0"/>
                        <a:t>Amana Capital</a:t>
                      </a:r>
                      <a:endParaRPr lang="en-GB" sz="1500" dirty="0"/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r>
                        <a:rPr lang="en-GB" sz="1500" dirty="0" smtClean="0"/>
                        <a:t>Investment Management</a:t>
                      </a:r>
                      <a:endParaRPr lang="en-GB" sz="1500" dirty="0"/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r>
                        <a:rPr lang="en-GB" sz="1500" dirty="0" smtClean="0"/>
                        <a:t>Fully Fledged</a:t>
                      </a:r>
                      <a:endParaRPr lang="en-GB" sz="1500" dirty="0"/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r>
                        <a:rPr lang="en-GB" sz="1500" dirty="0" smtClean="0"/>
                        <a:t>SEC</a:t>
                      </a:r>
                      <a:endParaRPr lang="en-GB" sz="1500" dirty="0"/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r>
                        <a:rPr lang="en-GB" sz="1500" dirty="0" smtClean="0"/>
                        <a:t>Investment Management, Balanced</a:t>
                      </a:r>
                      <a:r>
                        <a:rPr lang="en-GB" sz="1500" baseline="0" dirty="0" smtClean="0"/>
                        <a:t> Fund</a:t>
                      </a:r>
                      <a:endParaRPr lang="en-GB" sz="1500" dirty="0"/>
                    </a:p>
                  </a:txBody>
                  <a:tcPr marT="45723" marB="45723"/>
                </a:tc>
              </a:tr>
              <a:tr h="653129">
                <a:tc>
                  <a:txBody>
                    <a:bodyPr/>
                    <a:lstStyle/>
                    <a:p>
                      <a:r>
                        <a:rPr lang="en-GB" sz="1500" dirty="0" smtClean="0"/>
                        <a:t>CDB</a:t>
                      </a:r>
                      <a:endParaRPr lang="en-GB" sz="1500" dirty="0"/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r>
                        <a:rPr lang="en-GB" sz="1500" dirty="0" smtClean="0"/>
                        <a:t>Finance Company</a:t>
                      </a:r>
                      <a:endParaRPr lang="en-GB" sz="1500" dirty="0"/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r>
                        <a:rPr lang="en-GB" sz="1500" dirty="0" smtClean="0"/>
                        <a:t>Unit</a:t>
                      </a:r>
                      <a:endParaRPr lang="en-GB" sz="1500" dirty="0"/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r>
                        <a:rPr lang="en-GB" sz="1500" dirty="0" smtClean="0"/>
                        <a:t>CBSL</a:t>
                      </a:r>
                      <a:endParaRPr lang="en-GB" sz="1500" dirty="0"/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r>
                        <a:rPr lang="en-GB" sz="1500" dirty="0" smtClean="0"/>
                        <a:t>Savings,</a:t>
                      </a:r>
                      <a:r>
                        <a:rPr lang="en-GB" sz="1500" baseline="0" dirty="0" smtClean="0"/>
                        <a:t> Term Deposits, Leasing</a:t>
                      </a:r>
                      <a:endParaRPr lang="en-GB" sz="1500" dirty="0"/>
                    </a:p>
                  </a:txBody>
                  <a:tcPr marT="45723" marB="45723"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0" y="609600"/>
            <a:ext cx="7772400" cy="4778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500" b="1" dirty="0">
                <a:solidFill>
                  <a:schemeClr val="tx2">
                    <a:lumMod val="75000"/>
                  </a:schemeClr>
                </a:solidFill>
                <a:latin typeface="+mj-lt"/>
                <a:cs typeface="+mn-cs"/>
              </a:rPr>
              <a:t>Islamic Finance Institutions in Sri Lanka contd.</a:t>
            </a:r>
          </a:p>
        </p:txBody>
      </p:sp>
      <p:grpSp>
        <p:nvGrpSpPr>
          <p:cNvPr id="6206" name="Group 6"/>
          <p:cNvGrpSpPr>
            <a:grpSpLocks/>
          </p:cNvGrpSpPr>
          <p:nvPr/>
        </p:nvGrpSpPr>
        <p:grpSpPr bwMode="auto">
          <a:xfrm>
            <a:off x="0" y="1019175"/>
            <a:ext cx="9144000" cy="47625"/>
            <a:chOff x="0" y="1019628"/>
            <a:chExt cx="9144000" cy="47172"/>
          </a:xfrm>
        </p:grpSpPr>
        <p:cxnSp>
          <p:nvCxnSpPr>
            <p:cNvPr id="9" name="Straight Connector 8"/>
            <p:cNvCxnSpPr/>
            <p:nvPr/>
          </p:nvCxnSpPr>
          <p:spPr>
            <a:xfrm>
              <a:off x="0" y="1019628"/>
              <a:ext cx="6858000" cy="0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>
              <a:off x="0" y="1066800"/>
              <a:ext cx="9144000" cy="0"/>
            </a:xfrm>
            <a:prstGeom prst="line">
              <a:avLst/>
            </a:prstGeom>
            <a:ln w="9525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cxnSp>
        <p:nvCxnSpPr>
          <p:cNvPr id="11" name="Straight Connector 10"/>
          <p:cNvCxnSpPr/>
          <p:nvPr/>
        </p:nvCxnSpPr>
        <p:spPr>
          <a:xfrm>
            <a:off x="-42863" y="6734175"/>
            <a:ext cx="9220201" cy="0"/>
          </a:xfrm>
          <a:prstGeom prst="line">
            <a:avLst/>
          </a:prstGeom>
          <a:ln w="244475">
            <a:solidFill>
              <a:srgbClr val="122B4A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3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48400" y="100013"/>
            <a:ext cx="2743200" cy="561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0" y="474663"/>
            <a:ext cx="8229600" cy="685800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fontAlgn="auto">
              <a:spcAft>
                <a:spcPts val="0"/>
              </a:spcAft>
              <a:defRPr/>
            </a:pPr>
            <a:r>
              <a:rPr lang="en-US" sz="2500" b="1" dirty="0" smtClean="0">
                <a:solidFill>
                  <a:schemeClr val="tx2">
                    <a:lumMod val="75000"/>
                  </a:schemeClr>
                </a:solidFill>
                <a:ea typeface="+mn-ea"/>
                <a:cs typeface="+mn-cs"/>
              </a:rPr>
              <a:t>Market Potential</a:t>
            </a:r>
            <a:endParaRPr lang="en-US" sz="2500" b="1" dirty="0">
              <a:solidFill>
                <a:schemeClr val="tx2">
                  <a:lumMod val="75000"/>
                </a:schemeClr>
              </a:solidFill>
              <a:ea typeface="+mn-ea"/>
              <a:cs typeface="+mn-cs"/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152400" y="1265238"/>
            <a:ext cx="8686800" cy="4525962"/>
          </a:xfrm>
          <a:prstGeom prst="rect">
            <a:avLst/>
          </a:prstGeom>
        </p:spPr>
        <p:txBody>
          <a:bodyPr/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just" fontAlgn="auto">
              <a:lnSpc>
                <a:spcPct val="90000"/>
              </a:lnSpc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GB" sz="2000" dirty="0" smtClean="0">
                <a:solidFill>
                  <a:schemeClr val="tx2">
                    <a:lumMod val="75000"/>
                  </a:schemeClr>
                </a:solidFill>
              </a:rPr>
              <a:t>It is estimated that the market potential for Islamic Banking could be as large as Rs. 300</a:t>
            </a:r>
            <a:r>
              <a:rPr lang="en-GB" sz="2000" i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GB" sz="2000" dirty="0" err="1" smtClean="0">
                <a:solidFill>
                  <a:schemeClr val="tx2">
                    <a:lumMod val="75000"/>
                  </a:schemeClr>
                </a:solidFill>
              </a:rPr>
              <a:t>Bn</a:t>
            </a:r>
            <a:r>
              <a:rPr lang="en-GB" sz="20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</a:p>
          <a:p>
            <a:pPr algn="just" fontAlgn="auto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GB" sz="2000" dirty="0" smtClean="0">
              <a:solidFill>
                <a:schemeClr val="tx2">
                  <a:lumMod val="75000"/>
                </a:schemeClr>
              </a:solidFill>
            </a:endParaRPr>
          </a:p>
          <a:p>
            <a:pPr marL="342900" indent="-342900" algn="just" fontAlgn="auto">
              <a:lnSpc>
                <a:spcPct val="90000"/>
              </a:lnSpc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GB" sz="2000" dirty="0" smtClean="0">
                <a:solidFill>
                  <a:schemeClr val="tx2">
                    <a:lumMod val="75000"/>
                  </a:schemeClr>
                </a:solidFill>
              </a:rPr>
              <a:t>Only 15%-20% of this market has been captured by the incumbents. </a:t>
            </a:r>
            <a:endParaRPr lang="en-US" sz="2000" dirty="0">
              <a:solidFill>
                <a:schemeClr val="tx2">
                  <a:lumMod val="75000"/>
                </a:schemeClr>
              </a:solidFill>
              <a:latin typeface="+mj-lt"/>
            </a:endParaRPr>
          </a:p>
        </p:txBody>
      </p:sp>
      <p:pic>
        <p:nvPicPr>
          <p:cNvPr id="7173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09800" y="3048000"/>
            <a:ext cx="4724400" cy="289560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  <p:grpSp>
        <p:nvGrpSpPr>
          <p:cNvPr id="7174" name="Group 8"/>
          <p:cNvGrpSpPr>
            <a:grpSpLocks/>
          </p:cNvGrpSpPr>
          <p:nvPr/>
        </p:nvGrpSpPr>
        <p:grpSpPr bwMode="auto">
          <a:xfrm>
            <a:off x="0" y="1019175"/>
            <a:ext cx="9144000" cy="47625"/>
            <a:chOff x="0" y="1019628"/>
            <a:chExt cx="9144000" cy="47172"/>
          </a:xfrm>
        </p:grpSpPr>
        <p:cxnSp>
          <p:nvCxnSpPr>
            <p:cNvPr id="10" name="Straight Connector 9"/>
            <p:cNvCxnSpPr/>
            <p:nvPr/>
          </p:nvCxnSpPr>
          <p:spPr>
            <a:xfrm>
              <a:off x="0" y="1019628"/>
              <a:ext cx="6858000" cy="0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>
              <a:off x="0" y="1066800"/>
              <a:ext cx="9144000" cy="0"/>
            </a:xfrm>
            <a:prstGeom prst="line">
              <a:avLst/>
            </a:prstGeom>
            <a:ln w="9525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cxnSp>
        <p:nvCxnSpPr>
          <p:cNvPr id="12" name="Straight Connector 11"/>
          <p:cNvCxnSpPr/>
          <p:nvPr/>
        </p:nvCxnSpPr>
        <p:spPr>
          <a:xfrm>
            <a:off x="-42863" y="6734175"/>
            <a:ext cx="9220201" cy="0"/>
          </a:xfrm>
          <a:prstGeom prst="line">
            <a:avLst/>
          </a:prstGeom>
          <a:ln w="244475">
            <a:solidFill>
              <a:srgbClr val="122B4A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717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717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3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48400" y="100013"/>
            <a:ext cx="2743200" cy="561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611188" y="1377950"/>
            <a:ext cx="2679700" cy="344488"/>
          </a:xfrm>
          <a:prstGeom prst="rect">
            <a:avLst/>
          </a:prstGeom>
          <a:noFill/>
          <a:ln w="6350" algn="ctr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b="1" dirty="0">
                <a:solidFill>
                  <a:schemeClr val="tx2">
                    <a:lumMod val="75000"/>
                  </a:schemeClr>
                </a:solidFill>
                <a:latin typeface="+mj-lt"/>
                <a:cs typeface="+mn-cs"/>
              </a:rPr>
              <a:t>ECONOMIC VALUE DRIVEN</a:t>
            </a: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5943600" y="1377950"/>
            <a:ext cx="2590800" cy="344488"/>
          </a:xfrm>
          <a:prstGeom prst="rect">
            <a:avLst/>
          </a:prstGeom>
          <a:noFill/>
          <a:ln w="6350" algn="ctr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b="1" dirty="0">
                <a:solidFill>
                  <a:schemeClr val="tx2">
                    <a:lumMod val="75000"/>
                  </a:schemeClr>
                </a:solidFill>
                <a:latin typeface="+mj-lt"/>
                <a:cs typeface="+mn-cs"/>
              </a:rPr>
              <a:t>ISLAMIC VALUE DRIVEN</a:t>
            </a:r>
          </a:p>
        </p:txBody>
      </p:sp>
      <p:sp>
        <p:nvSpPr>
          <p:cNvPr id="7" name="AutoShape 2"/>
          <p:cNvSpPr>
            <a:spLocks noChangeArrowheads="1"/>
          </p:cNvSpPr>
          <p:nvPr/>
        </p:nvSpPr>
        <p:spPr bwMode="auto">
          <a:xfrm>
            <a:off x="990600" y="1752600"/>
            <a:ext cx="7239000" cy="688975"/>
          </a:xfrm>
          <a:prstGeom prst="leftRightArrow">
            <a:avLst>
              <a:gd name="adj1" fmla="val 54009"/>
              <a:gd name="adj2" fmla="val 168257"/>
            </a:avLst>
          </a:prstGeom>
          <a:solidFill>
            <a:schemeClr val="tx2">
              <a:alpha val="67842"/>
            </a:schemeClr>
          </a:solidFill>
          <a:ln w="6350" algn="ctr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0" fontAlgn="auto" hangingPunct="0">
              <a:spcBef>
                <a:spcPct val="100000"/>
              </a:spcBef>
              <a:spcAft>
                <a:spcPts val="0"/>
              </a:spcAft>
              <a:buClr>
                <a:schemeClr val="bg2"/>
              </a:buClr>
              <a:defRPr/>
            </a:pPr>
            <a:r>
              <a:rPr lang="en-US" sz="1200">
                <a:solidFill>
                  <a:schemeClr val="tx2">
                    <a:lumMod val="75000"/>
                  </a:schemeClr>
                </a:solidFill>
                <a:latin typeface="+mj-lt"/>
                <a:cs typeface="+mn-cs"/>
              </a:rPr>
              <a:t>			</a:t>
            </a:r>
          </a:p>
        </p:txBody>
      </p:sp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3429000" y="2514600"/>
            <a:ext cx="22955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ctr" fontAlgn="auto">
              <a:spcBef>
                <a:spcPct val="50000"/>
              </a:spcBef>
              <a:spcAft>
                <a:spcPts val="0"/>
              </a:spcAft>
              <a:buClr>
                <a:schemeClr val="bg2"/>
              </a:buClr>
              <a:defRPr/>
            </a:pPr>
            <a:r>
              <a:rPr lang="en-US" sz="2400" b="1" dirty="0">
                <a:solidFill>
                  <a:schemeClr val="tx2">
                    <a:lumMod val="75000"/>
                  </a:schemeClr>
                </a:solidFill>
                <a:latin typeface="+mj-lt"/>
              </a:rPr>
              <a:t>80%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838200" y="2514600"/>
            <a:ext cx="1600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ctr" fontAlgn="auto">
              <a:spcBef>
                <a:spcPct val="50000"/>
              </a:spcBef>
              <a:spcAft>
                <a:spcPts val="0"/>
              </a:spcAft>
              <a:buClr>
                <a:schemeClr val="bg2"/>
              </a:buClr>
              <a:defRPr/>
            </a:pPr>
            <a:r>
              <a:rPr lang="en-US" sz="2400" b="1">
                <a:solidFill>
                  <a:schemeClr val="tx2">
                    <a:lumMod val="75000"/>
                  </a:schemeClr>
                </a:solidFill>
                <a:latin typeface="+mj-lt"/>
              </a:rPr>
              <a:t>10%</a:t>
            </a:r>
          </a:p>
        </p:txBody>
      </p:sp>
      <p:sp>
        <p:nvSpPr>
          <p:cNvPr id="11" name="Text Box 8"/>
          <p:cNvSpPr txBox="1">
            <a:spLocks noChangeArrowheads="1"/>
          </p:cNvSpPr>
          <p:nvPr/>
        </p:nvSpPr>
        <p:spPr bwMode="auto">
          <a:xfrm>
            <a:off x="7315200" y="2514600"/>
            <a:ext cx="990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ctr" fontAlgn="auto">
              <a:spcBef>
                <a:spcPct val="50000"/>
              </a:spcBef>
              <a:spcAft>
                <a:spcPts val="0"/>
              </a:spcAft>
              <a:buClr>
                <a:schemeClr val="bg2"/>
              </a:buClr>
              <a:defRPr/>
            </a:pPr>
            <a:r>
              <a:rPr lang="en-US" sz="2400" b="1" dirty="0">
                <a:solidFill>
                  <a:schemeClr val="tx2">
                    <a:lumMod val="75000"/>
                  </a:schemeClr>
                </a:solidFill>
                <a:latin typeface="+mj-lt"/>
              </a:rPr>
              <a:t>10%</a:t>
            </a:r>
          </a:p>
        </p:txBody>
      </p:sp>
      <p:sp>
        <p:nvSpPr>
          <p:cNvPr id="12" name="Rectangle 6"/>
          <p:cNvSpPr>
            <a:spLocks noChangeArrowheads="1"/>
          </p:cNvSpPr>
          <p:nvPr/>
        </p:nvSpPr>
        <p:spPr bwMode="auto">
          <a:xfrm>
            <a:off x="457200" y="2986088"/>
            <a:ext cx="2209800" cy="2268537"/>
          </a:xfrm>
          <a:prstGeom prst="rect">
            <a:avLst/>
          </a:prstGeom>
          <a:noFill/>
          <a:ln w="12700">
            <a:solidFill>
              <a:srgbClr val="969696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 marL="231775" indent="-231775" algn="just" eaLnBrk="0" fontAlgn="auto" hangingPunct="0">
              <a:spcBef>
                <a:spcPct val="100000"/>
              </a:spcBef>
              <a:spcAft>
                <a:spcPts val="0"/>
              </a:spcAft>
              <a:buClr>
                <a:schemeClr val="tx1"/>
              </a:buClr>
              <a:buFont typeface="Wingdings" pitchFamily="2" charset="2"/>
              <a:buChar char="ü"/>
              <a:defRPr/>
            </a:pPr>
            <a:r>
              <a:rPr lang="en-US" sz="1600" dirty="0">
                <a:solidFill>
                  <a:schemeClr val="tx2">
                    <a:lumMod val="75000"/>
                  </a:schemeClr>
                </a:solidFill>
                <a:latin typeface="+mj-lt"/>
                <a:cs typeface="+mn-cs"/>
              </a:rPr>
              <a:t>No preference for Islamic banking products</a:t>
            </a:r>
          </a:p>
          <a:p>
            <a:pPr marL="231775" indent="-231775" algn="just" eaLnBrk="0" fontAlgn="auto" hangingPunct="0">
              <a:spcBef>
                <a:spcPct val="100000"/>
              </a:spcBef>
              <a:spcAft>
                <a:spcPts val="0"/>
              </a:spcAft>
              <a:buClr>
                <a:schemeClr val="tx1"/>
              </a:buClr>
              <a:buFont typeface="Wingdings" pitchFamily="2" charset="2"/>
              <a:buChar char="ü"/>
              <a:defRPr/>
            </a:pPr>
            <a:r>
              <a:rPr lang="en-US" sz="1600" dirty="0">
                <a:solidFill>
                  <a:schemeClr val="tx2">
                    <a:lumMod val="75000"/>
                  </a:schemeClr>
                </a:solidFill>
                <a:latin typeface="+mj-lt"/>
                <a:cs typeface="+mn-cs"/>
              </a:rPr>
              <a:t>Driven by better pricing and better value.</a:t>
            </a:r>
          </a:p>
        </p:txBody>
      </p:sp>
      <p:sp>
        <p:nvSpPr>
          <p:cNvPr id="13" name="Rectangle 9"/>
          <p:cNvSpPr>
            <a:spLocks noChangeArrowheads="1"/>
          </p:cNvSpPr>
          <p:nvPr/>
        </p:nvSpPr>
        <p:spPr bwMode="auto">
          <a:xfrm>
            <a:off x="2971800" y="2994025"/>
            <a:ext cx="3352800" cy="2260600"/>
          </a:xfrm>
          <a:prstGeom prst="rect">
            <a:avLst/>
          </a:prstGeom>
          <a:noFill/>
          <a:ln w="12700" algn="ctr">
            <a:solidFill>
              <a:srgbClr val="969696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 marL="231775" indent="-231775" algn="just" eaLnBrk="0" fontAlgn="auto" hangingPunct="0">
              <a:spcBef>
                <a:spcPct val="100000"/>
              </a:spcBef>
              <a:spcAft>
                <a:spcPts val="0"/>
              </a:spcAft>
              <a:buClr>
                <a:schemeClr val="tx1"/>
              </a:buClr>
              <a:buFont typeface="Wingdings" pitchFamily="2" charset="2"/>
              <a:buChar char="ü"/>
              <a:defRPr/>
            </a:pPr>
            <a:r>
              <a:rPr lang="en-US" sz="1600" dirty="0">
                <a:solidFill>
                  <a:schemeClr val="tx2">
                    <a:lumMod val="75000"/>
                  </a:schemeClr>
                </a:solidFill>
                <a:latin typeface="+mj-lt"/>
                <a:cs typeface="+mn-cs"/>
              </a:rPr>
              <a:t>Preference for Islamic banking products as long as they offer equal value and are competitively priced</a:t>
            </a:r>
          </a:p>
          <a:p>
            <a:pPr marL="231775" indent="-231775" algn="just" eaLnBrk="0" fontAlgn="auto" hangingPunct="0">
              <a:spcBef>
                <a:spcPct val="100000"/>
              </a:spcBef>
              <a:spcAft>
                <a:spcPts val="0"/>
              </a:spcAft>
              <a:buClr>
                <a:schemeClr val="tx1"/>
              </a:buClr>
              <a:buFont typeface="Wingdings" pitchFamily="2" charset="2"/>
              <a:buChar char="ü"/>
              <a:defRPr/>
            </a:pPr>
            <a:r>
              <a:rPr lang="en-US" sz="1600" dirty="0">
                <a:solidFill>
                  <a:schemeClr val="tx2">
                    <a:lumMod val="75000"/>
                  </a:schemeClr>
                </a:solidFill>
                <a:latin typeface="+mj-lt"/>
                <a:cs typeface="+mn-cs"/>
              </a:rPr>
              <a:t>Majority of Muslim population in the world is estimated to be in this segment.</a:t>
            </a:r>
          </a:p>
        </p:txBody>
      </p:sp>
      <p:sp>
        <p:nvSpPr>
          <p:cNvPr id="14" name="Rectangle 10"/>
          <p:cNvSpPr>
            <a:spLocks noChangeArrowheads="1"/>
          </p:cNvSpPr>
          <p:nvPr/>
        </p:nvSpPr>
        <p:spPr bwMode="auto">
          <a:xfrm>
            <a:off x="6629400" y="3014663"/>
            <a:ext cx="2362200" cy="2239962"/>
          </a:xfrm>
          <a:prstGeom prst="rect">
            <a:avLst/>
          </a:prstGeom>
          <a:noFill/>
          <a:ln w="12700" algn="ctr">
            <a:solidFill>
              <a:srgbClr val="969696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 algn="just" eaLnBrk="0" fontAlgn="auto" hangingPunct="0">
              <a:spcBef>
                <a:spcPct val="100000"/>
              </a:spcBef>
              <a:spcAft>
                <a:spcPts val="0"/>
              </a:spcAft>
              <a:buClr>
                <a:schemeClr val="tx1"/>
              </a:buClr>
              <a:defRPr/>
            </a:pPr>
            <a:endParaRPr lang="en-US" sz="1600" dirty="0">
              <a:solidFill>
                <a:schemeClr val="tx2">
                  <a:lumMod val="75000"/>
                </a:schemeClr>
              </a:solidFill>
              <a:latin typeface="+mj-lt"/>
              <a:cs typeface="+mn-cs"/>
            </a:endParaRPr>
          </a:p>
          <a:p>
            <a:pPr marL="231775" indent="-231775" eaLnBrk="0" fontAlgn="auto" hangingPunct="0">
              <a:spcBef>
                <a:spcPct val="100000"/>
              </a:spcBef>
              <a:spcAft>
                <a:spcPts val="0"/>
              </a:spcAft>
              <a:buClr>
                <a:schemeClr val="tx1"/>
              </a:buClr>
              <a:buFont typeface="Wingdings" pitchFamily="2" charset="2"/>
              <a:buChar char="ü"/>
              <a:defRPr/>
            </a:pPr>
            <a:r>
              <a:rPr lang="en-US" sz="1600" dirty="0">
                <a:solidFill>
                  <a:schemeClr val="tx2">
                    <a:lumMod val="75000"/>
                  </a:schemeClr>
                </a:solidFill>
                <a:latin typeface="+mj-lt"/>
                <a:cs typeface="+mn-cs"/>
              </a:rPr>
              <a:t>Prefer Islamic banking products</a:t>
            </a:r>
          </a:p>
          <a:p>
            <a:pPr marL="231775" indent="-231775" eaLnBrk="0" fontAlgn="auto" hangingPunct="0">
              <a:spcBef>
                <a:spcPct val="100000"/>
              </a:spcBef>
              <a:spcAft>
                <a:spcPts val="0"/>
              </a:spcAft>
              <a:buClr>
                <a:schemeClr val="tx1"/>
              </a:buClr>
              <a:buFont typeface="Wingdings" pitchFamily="2" charset="2"/>
              <a:buChar char="ü"/>
              <a:defRPr/>
            </a:pPr>
            <a:r>
              <a:rPr lang="en-US" sz="1600" dirty="0">
                <a:solidFill>
                  <a:schemeClr val="tx2">
                    <a:lumMod val="75000"/>
                  </a:schemeClr>
                </a:solidFill>
                <a:latin typeface="+mj-lt"/>
                <a:cs typeface="+mn-cs"/>
              </a:rPr>
              <a:t>Driven to </a:t>
            </a:r>
            <a:r>
              <a:rPr lang="en-US" sz="1600" dirty="0" err="1">
                <a:solidFill>
                  <a:schemeClr val="tx2">
                    <a:lumMod val="75000"/>
                  </a:schemeClr>
                </a:solidFill>
                <a:latin typeface="+mj-lt"/>
                <a:cs typeface="+mn-cs"/>
              </a:rPr>
              <a:t>utilise</a:t>
            </a:r>
            <a:r>
              <a:rPr lang="en-US" sz="1600" dirty="0">
                <a:solidFill>
                  <a:schemeClr val="tx2">
                    <a:lumMod val="75000"/>
                  </a:schemeClr>
                </a:solidFill>
                <a:latin typeface="+mj-lt"/>
                <a:cs typeface="+mn-cs"/>
              </a:rPr>
              <a:t> only Islamic banking products for financial needs regardless of price, service quality.</a:t>
            </a:r>
          </a:p>
          <a:p>
            <a:pPr marL="231775" indent="-231775" algn="just" eaLnBrk="0" fontAlgn="auto" hangingPunct="0">
              <a:spcBef>
                <a:spcPct val="100000"/>
              </a:spcBef>
              <a:spcAft>
                <a:spcPts val="0"/>
              </a:spcAft>
              <a:buClr>
                <a:schemeClr val="tx1"/>
              </a:buClr>
              <a:buFont typeface="Wingdings" pitchFamily="2" charset="2"/>
              <a:buChar char="ü"/>
              <a:defRPr/>
            </a:pPr>
            <a:endParaRPr lang="en-US" sz="1600" dirty="0">
              <a:solidFill>
                <a:schemeClr val="tx2">
                  <a:lumMod val="75000"/>
                </a:schemeClr>
              </a:solidFill>
              <a:latin typeface="+mj-lt"/>
              <a:cs typeface="+mn-cs"/>
            </a:endParaRPr>
          </a:p>
        </p:txBody>
      </p:sp>
      <p:sp>
        <p:nvSpPr>
          <p:cNvPr id="15" name="AutoShape 13"/>
          <p:cNvSpPr>
            <a:spLocks noChangeArrowheads="1"/>
          </p:cNvSpPr>
          <p:nvPr/>
        </p:nvSpPr>
        <p:spPr bwMode="auto">
          <a:xfrm rot="5400000">
            <a:off x="4343400" y="5286375"/>
            <a:ext cx="457200" cy="762000"/>
          </a:xfrm>
          <a:custGeom>
            <a:avLst/>
            <a:gdLst>
              <a:gd name="T0" fmla="*/ 2147483647 w 21600"/>
              <a:gd name="T1" fmla="*/ 0 h 21600"/>
              <a:gd name="T2" fmla="*/ 0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lnTo>
                  <a:pt x="16200" y="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lnTo>
                  <a:pt x="135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lnTo>
                  <a:pt x="0" y="5400"/>
                </a:lnTo>
                <a:close/>
              </a:path>
            </a:pathLst>
          </a:custGeom>
          <a:solidFill>
            <a:schemeClr val="tx2">
              <a:alpha val="67842"/>
            </a:schemeClr>
          </a:solidFill>
          <a:ln w="6350" algn="ctr">
            <a:noFill/>
            <a:miter lim="800000"/>
            <a:headEnd/>
            <a:tailEnd/>
          </a:ln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GB">
              <a:solidFill>
                <a:schemeClr val="tx2">
                  <a:lumMod val="75000"/>
                </a:schemeClr>
              </a:solidFill>
              <a:latin typeface="+mn-lt"/>
              <a:cs typeface="+mn-cs"/>
            </a:endParaRPr>
          </a:p>
        </p:txBody>
      </p:sp>
      <p:sp>
        <p:nvSpPr>
          <p:cNvPr id="16" name="Oval 11"/>
          <p:cNvSpPr>
            <a:spLocks noChangeArrowheads="1"/>
          </p:cNvSpPr>
          <p:nvPr/>
        </p:nvSpPr>
        <p:spPr bwMode="auto">
          <a:xfrm>
            <a:off x="3200400" y="5943600"/>
            <a:ext cx="2819400" cy="609600"/>
          </a:xfrm>
          <a:prstGeom prst="ellipse">
            <a:avLst/>
          </a:prstGeom>
          <a:solidFill>
            <a:schemeClr val="tx2">
              <a:alpha val="67842"/>
            </a:schemeClr>
          </a:solidFill>
          <a:ln w="6350" algn="ctr">
            <a:noFill/>
            <a:round/>
            <a:headEnd/>
            <a:tailEnd/>
          </a:ln>
        </p:spPr>
        <p:txBody>
          <a:bodyPr wrap="none" anchor="ctr" anchorCtr="1"/>
          <a:lstStyle/>
          <a:p>
            <a:pPr eaLnBrk="0" fontAlgn="auto" hangingPunct="0">
              <a:spcBef>
                <a:spcPct val="100000"/>
              </a:spcBef>
              <a:spcAft>
                <a:spcPts val="0"/>
              </a:spcAft>
              <a:buClr>
                <a:schemeClr val="bg2"/>
              </a:buClr>
              <a:defRPr/>
            </a:pPr>
            <a:r>
              <a:rPr lang="en-US" sz="1400" b="1" dirty="0">
                <a:solidFill>
                  <a:schemeClr val="bg1"/>
                </a:solidFill>
                <a:latin typeface="+mj-lt"/>
                <a:cs typeface="+mn-cs"/>
              </a:rPr>
              <a:t>TARGET MARKET OPPORTUNITY </a:t>
            </a:r>
          </a:p>
        </p:txBody>
      </p:sp>
      <p:sp>
        <p:nvSpPr>
          <p:cNvPr id="17" name="Rectangle 2"/>
          <p:cNvSpPr txBox="1">
            <a:spLocks noChangeArrowheads="1"/>
          </p:cNvSpPr>
          <p:nvPr/>
        </p:nvSpPr>
        <p:spPr bwMode="auto">
          <a:xfrm>
            <a:off x="-22225" y="490538"/>
            <a:ext cx="82296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500" b="1" kern="0" dirty="0">
                <a:solidFill>
                  <a:schemeClr val="tx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The Value  Proposition</a:t>
            </a:r>
          </a:p>
        </p:txBody>
      </p:sp>
      <p:grpSp>
        <p:nvGrpSpPr>
          <p:cNvPr id="8207" name="Group 17"/>
          <p:cNvGrpSpPr>
            <a:grpSpLocks/>
          </p:cNvGrpSpPr>
          <p:nvPr/>
        </p:nvGrpSpPr>
        <p:grpSpPr bwMode="auto">
          <a:xfrm>
            <a:off x="0" y="1019175"/>
            <a:ext cx="9144000" cy="47625"/>
            <a:chOff x="0" y="1019628"/>
            <a:chExt cx="9144000" cy="47172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0" y="1019628"/>
              <a:ext cx="6858000" cy="0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>
              <a:off x="0" y="1066800"/>
              <a:ext cx="9144000" cy="0"/>
            </a:xfrm>
            <a:prstGeom prst="line">
              <a:avLst/>
            </a:prstGeom>
            <a:ln w="9525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cxnSp>
        <p:nvCxnSpPr>
          <p:cNvPr id="21" name="Straight Connector 20"/>
          <p:cNvCxnSpPr/>
          <p:nvPr/>
        </p:nvCxnSpPr>
        <p:spPr>
          <a:xfrm>
            <a:off x="-42863" y="6734175"/>
            <a:ext cx="9220201" cy="0"/>
          </a:xfrm>
          <a:prstGeom prst="line">
            <a:avLst/>
          </a:prstGeom>
          <a:ln w="244475">
            <a:solidFill>
              <a:srgbClr val="122B4A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6" dur="1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7" dur="1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" dur="1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1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8" dur="1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19" dur="1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0" dur="1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1" dur="1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22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3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4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5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6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7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30" dur="250" autoRev="1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>
                                      <p:cBhvr>
                                        <p:cTn id="31" dur="250" autoRev="1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32" dur="250" autoRev="1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3" dur="250" autoRev="1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5" grpId="0" animBg="1"/>
      <p:bldP spid="1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3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48400" y="100013"/>
            <a:ext cx="2743200" cy="561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0" y="485775"/>
            <a:ext cx="8229600" cy="685800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fontAlgn="auto">
              <a:spcAft>
                <a:spcPts val="0"/>
              </a:spcAft>
              <a:defRPr/>
            </a:pPr>
            <a:r>
              <a:rPr lang="en-US" sz="2500" b="1" dirty="0" smtClean="0">
                <a:solidFill>
                  <a:schemeClr val="tx2">
                    <a:lumMod val="75000"/>
                  </a:schemeClr>
                </a:solidFill>
                <a:ea typeface="+mn-ea"/>
                <a:cs typeface="+mn-cs"/>
              </a:rPr>
              <a:t>“Looking Ahead”</a:t>
            </a:r>
            <a:endParaRPr lang="en-US" sz="2500" b="1" dirty="0">
              <a:solidFill>
                <a:schemeClr val="tx2">
                  <a:lumMod val="75000"/>
                </a:schemeClr>
              </a:solidFill>
              <a:ea typeface="+mn-ea"/>
              <a:cs typeface="+mn-cs"/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228600" y="1295400"/>
            <a:ext cx="8610600" cy="4525963"/>
          </a:xfrm>
          <a:prstGeom prst="rect">
            <a:avLst/>
          </a:prstGeom>
        </p:spPr>
        <p:txBody>
          <a:bodyPr/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fontAlgn="auto">
              <a:lnSpc>
                <a:spcPct val="90000"/>
              </a:lnSpc>
              <a:spcAft>
                <a:spcPts val="0"/>
              </a:spcAft>
              <a:defRPr/>
            </a:pPr>
            <a:endParaRPr lang="en-GB" sz="2000" dirty="0" smtClean="0">
              <a:solidFill>
                <a:schemeClr val="tx2">
                  <a:lumMod val="75000"/>
                </a:schemeClr>
              </a:solidFill>
            </a:endParaRPr>
          </a:p>
          <a:p>
            <a:pPr algn="just" fontAlgn="auto">
              <a:lnSpc>
                <a:spcPct val="90000"/>
              </a:lnSpc>
              <a:spcAft>
                <a:spcPts val="0"/>
              </a:spcAft>
              <a:defRPr/>
            </a:pPr>
            <a:r>
              <a:rPr lang="en-GB" sz="2400" dirty="0" smtClean="0">
                <a:solidFill>
                  <a:schemeClr val="tx2">
                    <a:lumMod val="75000"/>
                  </a:schemeClr>
                </a:solidFill>
              </a:rPr>
              <a:t>New Entrants to the IBF Industry</a:t>
            </a:r>
          </a:p>
          <a:p>
            <a:pPr marL="342900" indent="-342900" algn="just" fontAlgn="auto">
              <a:lnSpc>
                <a:spcPct val="90000"/>
              </a:lnSpc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GB" sz="2400" dirty="0" smtClean="0">
                <a:solidFill>
                  <a:schemeClr val="tx2">
                    <a:lumMod val="75000"/>
                  </a:schemeClr>
                </a:solidFill>
              </a:rPr>
              <a:t>Several </a:t>
            </a:r>
            <a:r>
              <a:rPr lang="en-GB" sz="2400" dirty="0">
                <a:solidFill>
                  <a:schemeClr val="tx2">
                    <a:lumMod val="75000"/>
                  </a:schemeClr>
                </a:solidFill>
              </a:rPr>
              <a:t>new players </a:t>
            </a:r>
            <a:r>
              <a:rPr lang="en-GB" sz="2400" dirty="0" smtClean="0">
                <a:solidFill>
                  <a:schemeClr val="tx2">
                    <a:lumMod val="75000"/>
                  </a:schemeClr>
                </a:solidFill>
              </a:rPr>
              <a:t>from the banking sector as well as </a:t>
            </a:r>
            <a:r>
              <a:rPr lang="en-GB" sz="2400" dirty="0">
                <a:solidFill>
                  <a:schemeClr val="tx2">
                    <a:lumMod val="75000"/>
                  </a:schemeClr>
                </a:solidFill>
              </a:rPr>
              <a:t>finance companies </a:t>
            </a:r>
            <a:r>
              <a:rPr lang="en-GB" sz="2400" dirty="0" smtClean="0">
                <a:solidFill>
                  <a:schemeClr val="tx2">
                    <a:lumMod val="75000"/>
                  </a:schemeClr>
                </a:solidFill>
              </a:rPr>
              <a:t>are expected to enter the industry;</a:t>
            </a:r>
          </a:p>
          <a:p>
            <a:pPr marL="342900" indent="-342900" algn="just" fontAlgn="auto">
              <a:lnSpc>
                <a:spcPct val="90000"/>
              </a:lnSpc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GB" sz="2400" dirty="0" smtClean="0">
                <a:solidFill>
                  <a:schemeClr val="tx2">
                    <a:lumMod val="75000"/>
                  </a:schemeClr>
                </a:solidFill>
              </a:rPr>
              <a:t>The </a:t>
            </a:r>
            <a:r>
              <a:rPr lang="en-GB" sz="2400" dirty="0">
                <a:solidFill>
                  <a:schemeClr val="tx2">
                    <a:lumMod val="75000"/>
                  </a:schemeClr>
                </a:solidFill>
              </a:rPr>
              <a:t>Takaful industry </a:t>
            </a:r>
            <a:r>
              <a:rPr lang="en-GB" sz="2400" dirty="0" smtClean="0">
                <a:solidFill>
                  <a:schemeClr val="tx2">
                    <a:lumMod val="75000"/>
                  </a:schemeClr>
                </a:solidFill>
              </a:rPr>
              <a:t>could also witness some changes, with companies expressing interest to enter what is currently a monopoly;</a:t>
            </a:r>
          </a:p>
          <a:p>
            <a:pPr marL="342900" indent="-342900" algn="just" fontAlgn="auto">
              <a:lnSpc>
                <a:spcPct val="90000"/>
              </a:lnSpc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GB" sz="2400" dirty="0" smtClean="0">
                <a:solidFill>
                  <a:schemeClr val="tx2">
                    <a:lumMod val="75000"/>
                  </a:schemeClr>
                </a:solidFill>
              </a:rPr>
              <a:t>The number of players in the IBF industry could double in the next 12 – 24 months.</a:t>
            </a:r>
          </a:p>
          <a:p>
            <a:pPr marL="342900" indent="-342900" algn="just" fontAlgn="auto">
              <a:lnSpc>
                <a:spcPct val="90000"/>
              </a:lnSpc>
              <a:spcAft>
                <a:spcPts val="0"/>
              </a:spcAft>
              <a:buFont typeface="Wingdings" pitchFamily="2" charset="2"/>
              <a:buChar char="§"/>
              <a:defRPr/>
            </a:pPr>
            <a:endParaRPr lang="en-GB" sz="2000" dirty="0" smtClean="0">
              <a:solidFill>
                <a:schemeClr val="tx2">
                  <a:lumMod val="75000"/>
                </a:schemeClr>
              </a:solidFill>
            </a:endParaRPr>
          </a:p>
          <a:p>
            <a:pPr marL="342900" indent="-342900" algn="just" fontAlgn="auto">
              <a:lnSpc>
                <a:spcPct val="90000"/>
              </a:lnSpc>
              <a:spcAft>
                <a:spcPts val="0"/>
              </a:spcAft>
              <a:buFont typeface="Wingdings" pitchFamily="2" charset="2"/>
              <a:buChar char="§"/>
              <a:defRPr/>
            </a:pPr>
            <a:endParaRPr lang="en-GB" sz="2000" dirty="0">
              <a:solidFill>
                <a:schemeClr val="tx2">
                  <a:lumMod val="75000"/>
                </a:schemeClr>
              </a:solidFill>
            </a:endParaRPr>
          </a:p>
          <a:p>
            <a:pPr marL="342900" indent="-342900" algn="just" fontAlgn="auto">
              <a:lnSpc>
                <a:spcPct val="90000"/>
              </a:lnSpc>
              <a:spcAft>
                <a:spcPts val="0"/>
              </a:spcAft>
              <a:buFont typeface="Wingdings" pitchFamily="2" charset="2"/>
              <a:buChar char="§"/>
              <a:defRPr/>
            </a:pPr>
            <a:endParaRPr lang="en-GB" sz="2000" dirty="0">
              <a:solidFill>
                <a:schemeClr val="tx2">
                  <a:lumMod val="75000"/>
                </a:schemeClr>
              </a:solidFill>
            </a:endParaRPr>
          </a:p>
        </p:txBody>
      </p:sp>
      <p:grpSp>
        <p:nvGrpSpPr>
          <p:cNvPr id="9221" name="Group 6"/>
          <p:cNvGrpSpPr>
            <a:grpSpLocks/>
          </p:cNvGrpSpPr>
          <p:nvPr/>
        </p:nvGrpSpPr>
        <p:grpSpPr bwMode="auto">
          <a:xfrm>
            <a:off x="0" y="1019175"/>
            <a:ext cx="9144000" cy="47625"/>
            <a:chOff x="0" y="1019628"/>
            <a:chExt cx="9144000" cy="47172"/>
          </a:xfrm>
        </p:grpSpPr>
        <p:cxnSp>
          <p:nvCxnSpPr>
            <p:cNvPr id="9" name="Straight Connector 8"/>
            <p:cNvCxnSpPr/>
            <p:nvPr/>
          </p:nvCxnSpPr>
          <p:spPr>
            <a:xfrm>
              <a:off x="0" y="1019628"/>
              <a:ext cx="6858000" cy="0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>
              <a:off x="0" y="1066800"/>
              <a:ext cx="9144000" cy="0"/>
            </a:xfrm>
            <a:prstGeom prst="line">
              <a:avLst/>
            </a:prstGeom>
            <a:ln w="9525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cxnSp>
        <p:nvCxnSpPr>
          <p:cNvPr id="11" name="Straight Connector 10"/>
          <p:cNvCxnSpPr/>
          <p:nvPr/>
        </p:nvCxnSpPr>
        <p:spPr>
          <a:xfrm>
            <a:off x="-42863" y="6734175"/>
            <a:ext cx="9220201" cy="0"/>
          </a:xfrm>
          <a:prstGeom prst="line">
            <a:avLst/>
          </a:prstGeom>
          <a:ln w="244475">
            <a:solidFill>
              <a:srgbClr val="122B4A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3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48400" y="100013"/>
            <a:ext cx="2743200" cy="561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0" y="485775"/>
            <a:ext cx="8229600" cy="685800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fontAlgn="auto">
              <a:spcAft>
                <a:spcPts val="0"/>
              </a:spcAft>
              <a:defRPr/>
            </a:pPr>
            <a:r>
              <a:rPr lang="en-US" sz="2500" b="1" dirty="0" smtClean="0">
                <a:solidFill>
                  <a:schemeClr val="tx2">
                    <a:lumMod val="75000"/>
                  </a:schemeClr>
                </a:solidFill>
                <a:ea typeface="+mn-ea"/>
                <a:cs typeface="+mn-cs"/>
              </a:rPr>
              <a:t>“Looking Ahead”</a:t>
            </a:r>
            <a:endParaRPr lang="en-US" sz="2500" b="1" dirty="0">
              <a:solidFill>
                <a:schemeClr val="tx2">
                  <a:lumMod val="75000"/>
                </a:schemeClr>
              </a:solidFill>
              <a:ea typeface="+mn-ea"/>
              <a:cs typeface="+mn-cs"/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228600" y="1295400"/>
            <a:ext cx="8610600" cy="4525963"/>
          </a:xfrm>
          <a:prstGeom prst="rect">
            <a:avLst/>
          </a:prstGeom>
        </p:spPr>
        <p:txBody>
          <a:bodyPr/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fontAlgn="auto">
              <a:lnSpc>
                <a:spcPct val="90000"/>
              </a:lnSpc>
              <a:spcAft>
                <a:spcPts val="0"/>
              </a:spcAft>
              <a:defRPr/>
            </a:pPr>
            <a:endParaRPr lang="en-GB" sz="2000" dirty="0" smtClean="0">
              <a:solidFill>
                <a:schemeClr val="tx2">
                  <a:lumMod val="75000"/>
                </a:schemeClr>
              </a:solidFill>
            </a:endParaRPr>
          </a:p>
          <a:p>
            <a:pPr algn="just" fontAlgn="auto">
              <a:lnSpc>
                <a:spcPct val="90000"/>
              </a:lnSpc>
              <a:spcAft>
                <a:spcPts val="0"/>
              </a:spcAft>
              <a:defRPr/>
            </a:pPr>
            <a:r>
              <a:rPr lang="en-GB" sz="2400" dirty="0" smtClean="0">
                <a:solidFill>
                  <a:schemeClr val="tx2">
                    <a:lumMod val="75000"/>
                  </a:schemeClr>
                </a:solidFill>
              </a:rPr>
              <a:t>New </a:t>
            </a:r>
            <a:r>
              <a:rPr lang="en-GB" sz="2400" dirty="0">
                <a:solidFill>
                  <a:schemeClr val="tx2">
                    <a:lumMod val="75000"/>
                  </a:schemeClr>
                </a:solidFill>
              </a:rPr>
              <a:t>Products</a:t>
            </a:r>
          </a:p>
          <a:p>
            <a:pPr marL="800100" lvl="1" indent="-342900" algn="just" fontAlgn="auto">
              <a:lnSpc>
                <a:spcPct val="90000"/>
              </a:lnSpc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GB" sz="2400" dirty="0">
                <a:solidFill>
                  <a:schemeClr val="tx2">
                    <a:lumMod val="75000"/>
                  </a:schemeClr>
                </a:solidFill>
              </a:rPr>
              <a:t>Islamic Bonds</a:t>
            </a:r>
          </a:p>
          <a:p>
            <a:pPr marL="800100" lvl="1" indent="-342900" algn="just" fontAlgn="auto">
              <a:lnSpc>
                <a:spcPct val="90000"/>
              </a:lnSpc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GB" sz="2400" dirty="0">
                <a:solidFill>
                  <a:schemeClr val="tx2">
                    <a:lumMod val="75000"/>
                  </a:schemeClr>
                </a:solidFill>
              </a:rPr>
              <a:t>Agriculture Finance</a:t>
            </a:r>
          </a:p>
          <a:p>
            <a:pPr marL="800100" lvl="1" indent="-342900" algn="just" fontAlgn="auto">
              <a:lnSpc>
                <a:spcPct val="90000"/>
              </a:lnSpc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GB" sz="2400" dirty="0">
                <a:solidFill>
                  <a:schemeClr val="tx2">
                    <a:lumMod val="75000"/>
                  </a:schemeClr>
                </a:solidFill>
              </a:rPr>
              <a:t>Personal Finance</a:t>
            </a:r>
          </a:p>
          <a:p>
            <a:pPr marL="800100" lvl="1" indent="-342900" algn="just" fontAlgn="auto">
              <a:lnSpc>
                <a:spcPct val="90000"/>
              </a:lnSpc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GB" sz="2400" dirty="0">
                <a:solidFill>
                  <a:schemeClr val="tx2">
                    <a:lumMod val="75000"/>
                  </a:schemeClr>
                </a:solidFill>
              </a:rPr>
              <a:t>Credit Cards</a:t>
            </a:r>
          </a:p>
          <a:p>
            <a:pPr marL="800100" lvl="1" indent="-342900" algn="just" fontAlgn="auto">
              <a:lnSpc>
                <a:spcPct val="90000"/>
              </a:lnSpc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GB" sz="2400" dirty="0" smtClean="0">
                <a:solidFill>
                  <a:schemeClr val="tx2">
                    <a:lumMod val="75000"/>
                  </a:schemeClr>
                </a:solidFill>
              </a:rPr>
              <a:t>Money Market Products   </a:t>
            </a:r>
          </a:p>
          <a:p>
            <a:pPr marL="342900" indent="-342900" algn="just" fontAlgn="auto">
              <a:lnSpc>
                <a:spcPct val="90000"/>
              </a:lnSpc>
              <a:spcAft>
                <a:spcPts val="0"/>
              </a:spcAft>
              <a:buFont typeface="Wingdings" pitchFamily="2" charset="2"/>
              <a:buChar char="§"/>
              <a:defRPr/>
            </a:pPr>
            <a:endParaRPr lang="en-GB" sz="2000" dirty="0" smtClean="0">
              <a:solidFill>
                <a:schemeClr val="tx2">
                  <a:lumMod val="75000"/>
                </a:schemeClr>
              </a:solidFill>
            </a:endParaRPr>
          </a:p>
          <a:p>
            <a:pPr marL="342900" indent="-342900" algn="just" fontAlgn="auto">
              <a:lnSpc>
                <a:spcPct val="90000"/>
              </a:lnSpc>
              <a:spcAft>
                <a:spcPts val="0"/>
              </a:spcAft>
              <a:buFont typeface="Wingdings" pitchFamily="2" charset="2"/>
              <a:buChar char="§"/>
              <a:defRPr/>
            </a:pPr>
            <a:endParaRPr lang="en-GB" sz="2000" dirty="0">
              <a:solidFill>
                <a:schemeClr val="tx2">
                  <a:lumMod val="75000"/>
                </a:schemeClr>
              </a:solidFill>
            </a:endParaRPr>
          </a:p>
          <a:p>
            <a:pPr algn="just" fontAlgn="auto">
              <a:lnSpc>
                <a:spcPct val="90000"/>
              </a:lnSpc>
              <a:spcAft>
                <a:spcPts val="0"/>
              </a:spcAft>
              <a:defRPr/>
            </a:pPr>
            <a:endParaRPr lang="en-GB" sz="2000" dirty="0">
              <a:solidFill>
                <a:schemeClr val="tx2">
                  <a:lumMod val="75000"/>
                </a:schemeClr>
              </a:solidFill>
            </a:endParaRPr>
          </a:p>
        </p:txBody>
      </p:sp>
      <p:grpSp>
        <p:nvGrpSpPr>
          <p:cNvPr id="10245" name="Group 6"/>
          <p:cNvGrpSpPr>
            <a:grpSpLocks/>
          </p:cNvGrpSpPr>
          <p:nvPr/>
        </p:nvGrpSpPr>
        <p:grpSpPr bwMode="auto">
          <a:xfrm>
            <a:off x="0" y="1019175"/>
            <a:ext cx="9144000" cy="47625"/>
            <a:chOff x="0" y="1019628"/>
            <a:chExt cx="9144000" cy="47172"/>
          </a:xfrm>
        </p:grpSpPr>
        <p:cxnSp>
          <p:nvCxnSpPr>
            <p:cNvPr id="9" name="Straight Connector 8"/>
            <p:cNvCxnSpPr/>
            <p:nvPr/>
          </p:nvCxnSpPr>
          <p:spPr>
            <a:xfrm>
              <a:off x="0" y="1019628"/>
              <a:ext cx="6858000" cy="0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>
              <a:off x="0" y="1066800"/>
              <a:ext cx="9144000" cy="0"/>
            </a:xfrm>
            <a:prstGeom prst="line">
              <a:avLst/>
            </a:prstGeom>
            <a:ln w="9525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cxnSp>
        <p:nvCxnSpPr>
          <p:cNvPr id="11" name="Straight Connector 10"/>
          <p:cNvCxnSpPr/>
          <p:nvPr/>
        </p:nvCxnSpPr>
        <p:spPr>
          <a:xfrm>
            <a:off x="-42863" y="6734175"/>
            <a:ext cx="9220201" cy="0"/>
          </a:xfrm>
          <a:prstGeom prst="line">
            <a:avLst/>
          </a:prstGeom>
          <a:ln w="244475">
            <a:solidFill>
              <a:srgbClr val="122B4A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333</TotalTime>
  <Words>800</Words>
  <Application>Microsoft Office PowerPoint</Application>
  <PresentationFormat>On-screen Show (4:3)</PresentationFormat>
  <Paragraphs>176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Thank You</vt:lpstr>
    </vt:vector>
  </TitlesOfParts>
  <Company>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Thalha</dc:creator>
  <cp:lastModifiedBy>Zainul </cp:lastModifiedBy>
  <cp:revision>32</cp:revision>
  <dcterms:created xsi:type="dcterms:W3CDTF">2013-07-01T07:48:47Z</dcterms:created>
  <dcterms:modified xsi:type="dcterms:W3CDTF">2013-07-02T12:10:11Z</dcterms:modified>
</cp:coreProperties>
</file>